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80" r:id="rId3"/>
    <p:sldId id="257" r:id="rId4"/>
    <p:sldId id="264" r:id="rId5"/>
    <p:sldId id="284" r:id="rId6"/>
    <p:sldId id="283" r:id="rId7"/>
    <p:sldId id="286" r:id="rId8"/>
    <p:sldId id="285" r:id="rId9"/>
    <p:sldId id="258" r:id="rId10"/>
    <p:sldId id="259" r:id="rId11"/>
    <p:sldId id="260" r:id="rId12"/>
    <p:sldId id="261" r:id="rId13"/>
    <p:sldId id="263" r:id="rId14"/>
    <p:sldId id="277" r:id="rId15"/>
    <p:sldId id="267" r:id="rId16"/>
    <p:sldId id="273" r:id="rId17"/>
    <p:sldId id="268" r:id="rId18"/>
    <p:sldId id="274" r:id="rId19"/>
    <p:sldId id="275" r:id="rId20"/>
    <p:sldId id="276" r:id="rId21"/>
    <p:sldId id="271" r:id="rId22"/>
    <p:sldId id="26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Roberts" initials="DR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16" autoAdjust="0"/>
  </p:normalViewPr>
  <p:slideViewPr>
    <p:cSldViewPr snapToGrid="0">
      <p:cViewPr varScale="1">
        <p:scale>
          <a:sx n="92" d="100"/>
          <a:sy n="92"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4853864736779903E-2"/>
          <c:y val="4.3242771958953707E-2"/>
          <c:w val="0.93068617414649024"/>
          <c:h val="0.92065019200224418"/>
        </c:manualLayout>
      </c:layout>
      <c:pieChart>
        <c:varyColors val="1"/>
        <c:ser>
          <c:idx val="0"/>
          <c:order val="0"/>
          <c:dLbls>
            <c:dLbl>
              <c:idx val="0"/>
              <c:delete val="1"/>
              <c:extLst>
                <c:ext xmlns:c15="http://schemas.microsoft.com/office/drawing/2012/chart" uri="{CE6537A1-D6FC-4f65-9D91-7224C49458BB}"/>
              </c:extLst>
            </c:dLbl>
            <c:dLbl>
              <c:idx val="1"/>
              <c:layout>
                <c:manualLayout>
                  <c:x val="-5.2853876312515813E-2"/>
                  <c:y val="-0.2168520350721575"/>
                </c:manualLayout>
              </c:layout>
              <c:tx>
                <c:rich>
                  <a:bodyPr/>
                  <a:lstStyle/>
                  <a:p>
                    <a:r>
                      <a:rPr lang="en-US" dirty="0">
                        <a:solidFill>
                          <a:schemeClr val="bg1"/>
                        </a:solidFill>
                      </a:rPr>
                      <a:t>Metro
52%</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1275319494594649"/>
                  <c:y val="3.732193778777744E-2"/>
                </c:manualLayout>
              </c:layout>
              <c:tx>
                <c:rich>
                  <a:bodyPr/>
                  <a:lstStyle/>
                  <a:p>
                    <a:r>
                      <a:rPr lang="en-US" dirty="0">
                        <a:solidFill>
                          <a:schemeClr val="bg1"/>
                        </a:solidFill>
                      </a:rPr>
                      <a:t>State
6%</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20046896666580188"/>
                  <c:y val="0.19798691427943246"/>
                </c:manualLayout>
              </c:layout>
              <c:tx>
                <c:rich>
                  <a:bodyPr/>
                  <a:lstStyle/>
                  <a:p>
                    <a:r>
                      <a:rPr lang="en-US" dirty="0">
                        <a:solidFill>
                          <a:schemeClr val="bg1"/>
                        </a:solidFill>
                      </a:rPr>
                      <a:t>Federal
19%</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200" b="1"/>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Sheet1!$A$3:$A$6</c:f>
              <c:strCache>
                <c:ptCount val="4"/>
                <c:pt idx="0">
                  <c:v>Self-Generated</c:v>
                </c:pt>
                <c:pt idx="1">
                  <c:v>Metro</c:v>
                </c:pt>
                <c:pt idx="2">
                  <c:v>State</c:v>
                </c:pt>
                <c:pt idx="3">
                  <c:v>Federal</c:v>
                </c:pt>
              </c:strCache>
            </c:strRef>
          </c:cat>
          <c:val>
            <c:numRef>
              <c:f>Sheet1!$B$3:$B$6</c:f>
              <c:numCache>
                <c:formatCode>"$"#,##0_);[Red]\("$"#,##0\)</c:formatCode>
                <c:ptCount val="4"/>
                <c:pt idx="0">
                  <c:v>16024875</c:v>
                </c:pt>
                <c:pt idx="1">
                  <c:v>36370600</c:v>
                </c:pt>
                <c:pt idx="2">
                  <c:v>4585322</c:v>
                </c:pt>
                <c:pt idx="3">
                  <c:v>13376800</c:v>
                </c:pt>
              </c:numCache>
            </c:numRef>
          </c:val>
        </c:ser>
        <c:ser>
          <c:idx val="1"/>
          <c:order val="1"/>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Sheet1!$A$3:$A$6</c:f>
              <c:strCache>
                <c:ptCount val="4"/>
                <c:pt idx="0">
                  <c:v>Self-Generated</c:v>
                </c:pt>
                <c:pt idx="1">
                  <c:v>Metro</c:v>
                </c:pt>
                <c:pt idx="2">
                  <c:v>State</c:v>
                </c:pt>
                <c:pt idx="3">
                  <c:v>Federal</c:v>
                </c:pt>
              </c:strCache>
            </c:strRef>
          </c:cat>
          <c:val>
            <c:numRef>
              <c:f>Sheet1!$C$3:$C$6</c:f>
              <c:numCache>
                <c:formatCode>0%</c:formatCode>
                <c:ptCount val="4"/>
                <c:pt idx="0">
                  <c:v>0.23</c:v>
                </c:pt>
                <c:pt idx="1">
                  <c:v>0.52</c:v>
                </c:pt>
                <c:pt idx="2">
                  <c:v>6.0000000000000039E-2</c:v>
                </c:pt>
                <c:pt idx="3">
                  <c:v>0.19000000000000003</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0.54156</cdr:x>
      <cdr:y>0.18689</cdr:y>
    </cdr:from>
    <cdr:to>
      <cdr:x>0.91848</cdr:x>
      <cdr:y>0.40747</cdr:y>
    </cdr:to>
    <cdr:sp macro="" textlink="">
      <cdr:nvSpPr>
        <cdr:cNvPr id="2" name="TextBox 1"/>
        <cdr:cNvSpPr txBox="1"/>
      </cdr:nvSpPr>
      <cdr:spPr>
        <a:xfrm xmlns:a="http://schemas.openxmlformats.org/drawingml/2006/main">
          <a:off x="2590800" y="914400"/>
          <a:ext cx="1803171" cy="1079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solidFill>
                <a:schemeClr val="bg1"/>
              </a:solidFill>
              <a:latin typeface="Arial" panose="020B0604020202020204" pitchFamily="34" charset="0"/>
              <a:cs typeface="Arial" panose="020B0604020202020204" pitchFamily="34" charset="0"/>
            </a:rPr>
            <a:t>Self – Generated  23%</a:t>
          </a:r>
          <a:endParaRPr lang="en-US" sz="2000" b="1" dirty="0">
            <a:solidFill>
              <a:schemeClr val="bg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105CC3C-50F6-4BEF-A354-21199893E0D7}" type="datetimeFigureOut">
              <a:rPr lang="en-US" smtClean="0"/>
              <a:t>6/1/2015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BDD1F14-48FC-4716-9D7A-4F41CD9AFD38}" type="slidenum">
              <a:rPr lang="en-US" smtClean="0"/>
              <a:t>‹#›</a:t>
            </a:fld>
            <a:endParaRPr lang="en-US" dirty="0"/>
          </a:p>
        </p:txBody>
      </p:sp>
    </p:spTree>
    <p:extLst>
      <p:ext uri="{BB962C8B-B14F-4D97-AF65-F5344CB8AC3E}">
        <p14:creationId xmlns:p14="http://schemas.microsoft.com/office/powerpoint/2010/main" val="281319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2A5AAA5-C055-4D2A-B5A4-4FAD60EC5D61}" type="datetimeFigureOut">
              <a:rPr lang="en-US" smtClean="0"/>
              <a:t>6/1/2015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EC46EE1-F689-4DD7-B02D-E92FCCB7BABD}" type="slidenum">
              <a:rPr lang="en-US" smtClean="0"/>
              <a:t>‹#›</a:t>
            </a:fld>
            <a:endParaRPr lang="en-US" dirty="0"/>
          </a:p>
        </p:txBody>
      </p:sp>
    </p:spTree>
    <p:extLst>
      <p:ext uri="{BB962C8B-B14F-4D97-AF65-F5344CB8AC3E}">
        <p14:creationId xmlns:p14="http://schemas.microsoft.com/office/powerpoint/2010/main" val="240959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a:t>
            </a:fld>
            <a:endParaRPr lang="en-US" dirty="0"/>
          </a:p>
        </p:txBody>
      </p:sp>
    </p:spTree>
    <p:extLst>
      <p:ext uri="{BB962C8B-B14F-4D97-AF65-F5344CB8AC3E}">
        <p14:creationId xmlns:p14="http://schemas.microsoft.com/office/powerpoint/2010/main" val="308043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12</a:t>
            </a:fld>
            <a:endParaRPr lang="en-US" dirty="0"/>
          </a:p>
        </p:txBody>
      </p:sp>
    </p:spTree>
    <p:extLst>
      <p:ext uri="{BB962C8B-B14F-4D97-AF65-F5344CB8AC3E}">
        <p14:creationId xmlns:p14="http://schemas.microsoft.com/office/powerpoint/2010/main" val="299435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13</a:t>
            </a:fld>
            <a:endParaRPr lang="en-US" dirty="0"/>
          </a:p>
        </p:txBody>
      </p:sp>
    </p:spTree>
    <p:extLst>
      <p:ext uri="{BB962C8B-B14F-4D97-AF65-F5344CB8AC3E}">
        <p14:creationId xmlns:p14="http://schemas.microsoft.com/office/powerpoint/2010/main" val="63287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have a big</a:t>
            </a:r>
            <a:r>
              <a:rPr lang="en-US" baseline="0" dirty="0" smtClean="0"/>
              <a:t> paper rolled out like we did at the kickoff meeting but we will have it marked with distinct sections for each potential answer to match the survey.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 often do you use public transportation?</a:t>
            </a:r>
          </a:p>
          <a:p>
            <a:r>
              <a:rPr lang="en-US" sz="1200" b="0" i="0" u="none" strike="noStrike" kern="1200" dirty="0" smtClean="0">
                <a:solidFill>
                  <a:schemeClr val="tx1"/>
                </a:solidFill>
                <a:latin typeface="+mn-lt"/>
                <a:ea typeface="+mn-ea"/>
                <a:cs typeface="+mn-cs"/>
              </a:rPr>
              <a:t>More than once a day</a:t>
            </a:r>
          </a:p>
          <a:p>
            <a:r>
              <a:rPr lang="en-US" sz="1200" b="0" i="0" u="none" strike="noStrike" kern="1200" dirty="0" smtClean="0">
                <a:solidFill>
                  <a:schemeClr val="tx1"/>
                </a:solidFill>
                <a:latin typeface="+mn-lt"/>
                <a:ea typeface="+mn-ea"/>
                <a:cs typeface="+mn-cs"/>
              </a:rPr>
              <a:t>Once a day</a:t>
            </a:r>
          </a:p>
          <a:p>
            <a:r>
              <a:rPr lang="en-US" sz="1200" b="0" i="0" u="none" strike="noStrike" kern="1200" dirty="0" smtClean="0">
                <a:solidFill>
                  <a:schemeClr val="tx1"/>
                </a:solidFill>
                <a:latin typeface="+mn-lt"/>
                <a:ea typeface="+mn-ea"/>
                <a:cs typeface="+mn-cs"/>
              </a:rPr>
              <a:t>Several times a week</a:t>
            </a:r>
          </a:p>
          <a:p>
            <a:r>
              <a:rPr lang="en-US" sz="1200" b="0" i="0" u="none" strike="noStrike" kern="1200" dirty="0" smtClean="0">
                <a:solidFill>
                  <a:schemeClr val="tx1"/>
                </a:solidFill>
                <a:latin typeface="+mn-lt"/>
                <a:ea typeface="+mn-ea"/>
                <a:cs typeface="+mn-cs"/>
              </a:rPr>
              <a:t>Once a week</a:t>
            </a:r>
          </a:p>
          <a:p>
            <a:r>
              <a:rPr lang="en-US" sz="1200" b="0" i="0" u="none" strike="noStrike" kern="1200" dirty="0" smtClean="0">
                <a:solidFill>
                  <a:schemeClr val="tx1"/>
                </a:solidFill>
                <a:latin typeface="+mn-lt"/>
                <a:ea typeface="+mn-ea"/>
                <a:cs typeface="+mn-cs"/>
              </a:rPr>
              <a:t>Less frequently than once a week</a:t>
            </a:r>
          </a:p>
          <a:p>
            <a:r>
              <a:rPr lang="en-US" sz="1200" b="0" i="0" u="none" strike="noStrike" kern="1200" dirty="0" smtClean="0">
                <a:solidFill>
                  <a:schemeClr val="tx1"/>
                </a:solidFill>
                <a:latin typeface="+mn-lt"/>
                <a:ea typeface="+mn-ea"/>
                <a:cs typeface="+mn-cs"/>
              </a:rPr>
              <a:t>Never</a:t>
            </a:r>
          </a:p>
          <a:p>
            <a:endParaRPr lang="en-US" sz="1200" b="0" i="0" u="none" strike="noStrike"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How long is your commute?  0-10 min.</a:t>
            </a:r>
          </a:p>
          <a:p>
            <a:r>
              <a:rPr lang="en-US" sz="1200" b="0" i="0" kern="1200" dirty="0" smtClean="0">
                <a:solidFill>
                  <a:schemeClr val="tx1"/>
                </a:solidFill>
                <a:latin typeface="+mn-lt"/>
                <a:ea typeface="+mn-ea"/>
                <a:cs typeface="+mn-cs"/>
              </a:rPr>
              <a:t>11-20 min.</a:t>
            </a:r>
          </a:p>
          <a:p>
            <a:r>
              <a:rPr lang="en-US" sz="1200" b="0" i="0" kern="1200" dirty="0" smtClean="0">
                <a:solidFill>
                  <a:schemeClr val="tx1"/>
                </a:solidFill>
                <a:latin typeface="+mn-lt"/>
                <a:ea typeface="+mn-ea"/>
                <a:cs typeface="+mn-cs"/>
              </a:rPr>
              <a:t>21-30 min.</a:t>
            </a:r>
          </a:p>
          <a:p>
            <a:r>
              <a:rPr lang="en-US" sz="1200" b="0" i="0" kern="1200" dirty="0" smtClean="0">
                <a:solidFill>
                  <a:schemeClr val="tx1"/>
                </a:solidFill>
                <a:latin typeface="+mn-lt"/>
                <a:ea typeface="+mn-ea"/>
                <a:cs typeface="+mn-cs"/>
              </a:rPr>
              <a:t>30 min. or more</a:t>
            </a:r>
          </a:p>
          <a:p>
            <a:endParaRPr lang="en-US" sz="1200" b="0" i="0" u="none" strike="noStrike" kern="1200" dirty="0" smtClean="0">
              <a:solidFill>
                <a:schemeClr val="tx1"/>
              </a:solidFill>
              <a:latin typeface="+mn-lt"/>
              <a:ea typeface="+mn-ea"/>
              <a:cs typeface="+mn-cs"/>
            </a:endParaRPr>
          </a:p>
          <a:p>
            <a:r>
              <a:rPr lang="en-US" baseline="0" dirty="0" smtClean="0"/>
              <a:t>Each participant will be asked to place a post it in the appropriate section to answer question and everyone can also write an explanation of why or whatever else they want to tell us on the post it note. We would also ask that every participant write their zip code on the post it note</a:t>
            </a: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15</a:t>
            </a:fld>
            <a:endParaRPr lang="en-US" dirty="0"/>
          </a:p>
        </p:txBody>
      </p:sp>
    </p:spTree>
    <p:extLst>
      <p:ext uri="{BB962C8B-B14F-4D97-AF65-F5344CB8AC3E}">
        <p14:creationId xmlns:p14="http://schemas.microsoft.com/office/powerpoint/2010/main" val="10099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To date, more than 2,000 Middle Tennesseans have taken the MTA survey identifying the values that should guide the strategic planning process for Nashville’s transit system. Four values top the list:</a:t>
            </a:r>
            <a:endParaRPr lang="en-US" b="0" dirty="0" smtClean="0">
              <a:effectLst/>
            </a:endParaRPr>
          </a:p>
          <a:p>
            <a:pPr rtl="0"/>
            <a:r>
              <a:rPr lang="en-US" sz="1200" b="0" i="0" u="none" strike="noStrike" kern="1200" dirty="0" smtClean="0">
                <a:solidFill>
                  <a:schemeClr val="tx1"/>
                </a:solidFill>
                <a:effectLst/>
                <a:latin typeface="+mn-lt"/>
                <a:ea typeface="+mn-ea"/>
                <a:cs typeface="+mn-cs"/>
              </a:rPr>
              <a:t>Convenient</a:t>
            </a:r>
            <a:endParaRPr lang="en-US" b="0" dirty="0" smtClean="0">
              <a:effectLst/>
            </a:endParaRPr>
          </a:p>
          <a:p>
            <a:pPr rtl="0"/>
            <a:r>
              <a:rPr lang="en-US" sz="1200" b="0" i="0" u="none" strike="noStrike" kern="1200" dirty="0" smtClean="0">
                <a:solidFill>
                  <a:schemeClr val="tx1"/>
                </a:solidFill>
                <a:effectLst/>
                <a:latin typeface="+mn-lt"/>
                <a:ea typeface="+mn-ea"/>
                <a:cs typeface="+mn-cs"/>
              </a:rPr>
              <a:t>Dependable </a:t>
            </a:r>
            <a:endParaRPr lang="en-US" b="0" dirty="0" smtClean="0">
              <a:effectLst/>
            </a:endParaRPr>
          </a:p>
          <a:p>
            <a:pPr rtl="0"/>
            <a:r>
              <a:rPr lang="en-US" sz="1200" b="0" i="0" u="none" strike="noStrike" kern="1200" dirty="0" smtClean="0">
                <a:solidFill>
                  <a:schemeClr val="tx1"/>
                </a:solidFill>
                <a:effectLst/>
                <a:latin typeface="+mn-lt"/>
                <a:ea typeface="+mn-ea"/>
                <a:cs typeface="+mn-cs"/>
              </a:rPr>
              <a:t>Frequent</a:t>
            </a:r>
            <a:endParaRPr lang="en-US" b="0" dirty="0" smtClean="0">
              <a:effectLst/>
            </a:endParaRPr>
          </a:p>
          <a:p>
            <a:pPr rtl="0"/>
            <a:r>
              <a:rPr lang="en-US" sz="1200" b="0" i="0" u="none" strike="noStrike" kern="1200" dirty="0" smtClean="0">
                <a:solidFill>
                  <a:schemeClr val="tx1"/>
                </a:solidFill>
                <a:effectLst/>
                <a:latin typeface="+mn-lt"/>
                <a:ea typeface="+mn-ea"/>
                <a:cs typeface="+mn-cs"/>
              </a:rPr>
              <a:t>Safe</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We’d like to understand more fully what you mean by these values.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16</a:t>
            </a:fld>
            <a:endParaRPr lang="en-US" dirty="0"/>
          </a:p>
        </p:txBody>
      </p:sp>
    </p:spTree>
    <p:extLst>
      <p:ext uri="{BB962C8B-B14F-4D97-AF65-F5344CB8AC3E}">
        <p14:creationId xmlns:p14="http://schemas.microsoft.com/office/powerpoint/2010/main" val="352318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Convenient: What should we do to make service convenient? </a:t>
            </a:r>
          </a:p>
          <a:p>
            <a:pPr rtl="0"/>
            <a:endParaRPr lang="en-US" b="0" dirty="0" smtClean="0">
              <a:effectLst/>
            </a:endParaRPr>
          </a:p>
          <a:p>
            <a:pPr lvl="0"/>
            <a:r>
              <a:rPr lang="en-US" sz="1200" u="none" strike="noStrike" kern="1200" dirty="0" smtClean="0">
                <a:solidFill>
                  <a:schemeClr val="tx1"/>
                </a:solidFill>
                <a:effectLst/>
                <a:latin typeface="+mn-lt"/>
                <a:ea typeface="+mn-ea"/>
                <a:cs typeface="+mn-cs"/>
              </a:rPr>
              <a:t>Provide more frequent service</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Operate for longer hours on weekdays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Provide more service on weekends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Provide service to more locations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Get me to my destination faster</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Provide better information, including real-time schedule information</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Provide service that doesn't require passing through Downtown</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Other _______________ </a:t>
            </a:r>
            <a:endParaRPr lang="en-US" u="none" strike="noStrike" dirty="0" smtClean="0">
              <a:effectLst/>
            </a:endParaRPr>
          </a:p>
          <a:p>
            <a:pPr rtl="0"/>
            <a:endParaRPr lang="en-US" dirty="0" smtClean="0"/>
          </a:p>
          <a:p>
            <a:pPr rtl="0"/>
            <a:r>
              <a:rPr lang="en-US" dirty="0" smtClean="0"/>
              <a:t>Write the answers on a white board or notepad</a:t>
            </a: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17</a:t>
            </a:fld>
            <a:endParaRPr lang="en-US" dirty="0"/>
          </a:p>
        </p:txBody>
      </p:sp>
    </p:spTree>
    <p:extLst>
      <p:ext uri="{BB962C8B-B14F-4D97-AF65-F5344CB8AC3E}">
        <p14:creationId xmlns:p14="http://schemas.microsoft.com/office/powerpoint/2010/main" val="394303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Dependable: What should be done to make service dependable?  </a:t>
            </a:r>
            <a:endParaRPr lang="en-US" b="0" dirty="0" smtClean="0">
              <a:effectLst/>
            </a:endParaRPr>
          </a:p>
          <a:p>
            <a:pPr rtl="0" fontAlgn="base"/>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 transit system that always arrives on or close to schedule</a:t>
            </a:r>
          </a:p>
          <a:p>
            <a:pPr rtl="0" fontAlgn="base"/>
            <a:r>
              <a:rPr lang="en-US" sz="1200" b="0" i="0" u="none" strike="noStrike" kern="1200" dirty="0" smtClean="0">
                <a:solidFill>
                  <a:schemeClr val="tx1"/>
                </a:solidFill>
                <a:effectLst/>
                <a:latin typeface="+mn-lt"/>
                <a:ea typeface="+mn-ea"/>
                <a:cs typeface="+mn-cs"/>
              </a:rPr>
              <a:t>that delivers me to my destination at the time scheduled</a:t>
            </a:r>
          </a:p>
          <a:p>
            <a:pPr rtl="0" fontAlgn="base"/>
            <a:r>
              <a:rPr lang="en-US" sz="1200" b="0" i="0" u="none" strike="noStrike" kern="1200" dirty="0" smtClean="0">
                <a:solidFill>
                  <a:schemeClr val="tx1"/>
                </a:solidFill>
                <a:effectLst/>
                <a:latin typeface="+mn-lt"/>
                <a:ea typeface="+mn-ea"/>
                <a:cs typeface="+mn-cs"/>
              </a:rPr>
              <a:t>that comes at the same time every day.</a:t>
            </a:r>
          </a:p>
          <a:p>
            <a:pPr lvl="0"/>
            <a:r>
              <a:rPr lang="en-US" sz="1200" u="none" strike="noStrike" kern="1200" dirty="0" smtClean="0">
                <a:solidFill>
                  <a:schemeClr val="tx1"/>
                </a:solidFill>
                <a:effectLst/>
                <a:latin typeface="+mn-lt"/>
                <a:ea typeface="+mn-ea"/>
                <a:cs typeface="+mn-cs"/>
              </a:rPr>
              <a:t>Be on-time</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Come at the same time every day</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Be there when I need it</a:t>
            </a:r>
          </a:p>
          <a:p>
            <a:pPr lvl="0"/>
            <a:r>
              <a:rPr lang="en-US" sz="1200" u="none" strike="noStrike" kern="1200" dirty="0" smtClean="0">
                <a:solidFill>
                  <a:schemeClr val="tx1"/>
                </a:solidFill>
                <a:effectLst/>
                <a:latin typeface="+mn-lt"/>
                <a:ea typeface="+mn-ea"/>
                <a:cs typeface="+mn-cs"/>
              </a:rPr>
              <a:t>Other _______________ </a:t>
            </a:r>
            <a:endParaRPr lang="en-US" u="none" strike="noStrike" dirty="0" smtClean="0">
              <a:effectLst/>
            </a:endParaRPr>
          </a:p>
          <a:p>
            <a:pPr rtl="0" fontAlgn="base"/>
            <a:endParaRPr lang="en-US" sz="1200" b="0" i="0" u="none" strike="noStrike" kern="1200" dirty="0" smtClean="0">
              <a:solidFill>
                <a:schemeClr val="tx1"/>
              </a:solidFill>
              <a:effectLst/>
              <a:latin typeface="+mn-lt"/>
              <a:ea typeface="+mn-ea"/>
              <a:cs typeface="+mn-cs"/>
            </a:endParaRPr>
          </a:p>
          <a:p>
            <a:pPr rtl="0"/>
            <a:r>
              <a:rPr lang="en-US" b="0" dirty="0" smtClean="0">
                <a:effectLst/>
              </a:rPr>
              <a:t/>
            </a:r>
            <a:br>
              <a:rPr lang="en-US" b="0" dirty="0" smtClean="0">
                <a:effectLst/>
              </a:rPr>
            </a:br>
            <a:endParaRPr lang="en-US" dirty="0" smtClean="0"/>
          </a:p>
          <a:p>
            <a:pPr rtl="0"/>
            <a:r>
              <a:rPr lang="en-US" dirty="0" smtClean="0"/>
              <a:t>Write the answers on a white board or notepad</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18</a:t>
            </a:fld>
            <a:endParaRPr lang="en-US" dirty="0"/>
          </a:p>
        </p:txBody>
      </p:sp>
    </p:spTree>
    <p:extLst>
      <p:ext uri="{BB962C8B-B14F-4D97-AF65-F5344CB8AC3E}">
        <p14:creationId xmlns:p14="http://schemas.microsoft.com/office/powerpoint/2010/main" val="74701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Frequent:  How often does service need to operate for you to consider it frequent?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Major routes _______ mins      </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Other routes _______ mins</a:t>
            </a:r>
            <a:r>
              <a:rPr lang="en-US" b="0" dirty="0" smtClean="0">
                <a:effectLst/>
              </a:rPr>
              <a:t/>
            </a:r>
            <a:br>
              <a:rPr lang="en-US" b="0" dirty="0" smtClean="0">
                <a:effectLst/>
              </a:rPr>
            </a:br>
            <a:endParaRPr lang="en-US" dirty="0" smtClean="0"/>
          </a:p>
          <a:p>
            <a:pPr rtl="0"/>
            <a:r>
              <a:rPr lang="en-US" dirty="0" smtClean="0"/>
              <a:t>Write the answers on a white board or notepad</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19</a:t>
            </a:fld>
            <a:endParaRPr lang="en-US" dirty="0"/>
          </a:p>
        </p:txBody>
      </p:sp>
    </p:spTree>
    <p:extLst>
      <p:ext uri="{BB962C8B-B14F-4D97-AF65-F5344CB8AC3E}">
        <p14:creationId xmlns:p14="http://schemas.microsoft.com/office/powerpoint/2010/main" val="298240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Safe: What should be done to make service safer? </a:t>
            </a:r>
            <a:endParaRPr lang="en-US" sz="12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Improve security on-board buses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Improve security at major transit facilities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Locate stops in well-lit areas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Make it easier to walk to and from stops with more sidewalks, crosswalks and signals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Other _______________ </a:t>
            </a:r>
            <a:endParaRPr lang="en-US" u="none" strike="noStrike" dirty="0" smtClean="0">
              <a:effectLst/>
            </a:endParaRPr>
          </a:p>
          <a:p>
            <a:pPr rtl="0"/>
            <a:endParaRPr lang="en-US" dirty="0" smtClean="0"/>
          </a:p>
          <a:p>
            <a:pPr rtl="0"/>
            <a:endParaRPr lang="en-US" dirty="0" smtClean="0"/>
          </a:p>
          <a:p>
            <a:pPr rtl="0"/>
            <a:r>
              <a:rPr lang="en-US" dirty="0" smtClean="0"/>
              <a:t>Write the answers on a white board or notepad</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20</a:t>
            </a:fld>
            <a:endParaRPr lang="en-US" dirty="0"/>
          </a:p>
        </p:txBody>
      </p:sp>
    </p:spTree>
    <p:extLst>
      <p:ext uri="{BB962C8B-B14F-4D97-AF65-F5344CB8AC3E}">
        <p14:creationId xmlns:p14="http://schemas.microsoft.com/office/powerpoint/2010/main" val="70010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21</a:t>
            </a:fld>
            <a:endParaRPr lang="en-US" dirty="0"/>
          </a:p>
        </p:txBody>
      </p:sp>
    </p:spTree>
    <p:extLst>
      <p:ext uri="{BB962C8B-B14F-4D97-AF65-F5344CB8AC3E}">
        <p14:creationId xmlns:p14="http://schemas.microsoft.com/office/powerpoint/2010/main" val="222515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will have asked participants to fill out comment cards if they had a question when they came in and throughout.  The facilitator will say “we probably won’t have time for everyone’s questions but let me try to get through a few.  If we don’t get to yours, you will receive a response from the MTA within two weeks”  While the participants are doing the exercise the facilitator would have reviewed all the comment cards and selected the ones that make the most sense to answer for the benefit of the whole group.</a:t>
            </a: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22</a:t>
            </a:fld>
            <a:endParaRPr lang="en-US" dirty="0"/>
          </a:p>
        </p:txBody>
      </p:sp>
    </p:spTree>
    <p:extLst>
      <p:ext uri="{BB962C8B-B14F-4D97-AF65-F5344CB8AC3E}">
        <p14:creationId xmlns:p14="http://schemas.microsoft.com/office/powerpoint/2010/main" val="252518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hashtag #nmotion2015 to continue the discussion on social media</a:t>
            </a: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2</a:t>
            </a:fld>
            <a:endParaRPr lang="en-US" dirty="0"/>
          </a:p>
        </p:txBody>
      </p:sp>
    </p:spTree>
    <p:extLst>
      <p:ext uri="{BB962C8B-B14F-4D97-AF65-F5344CB8AC3E}">
        <p14:creationId xmlns:p14="http://schemas.microsoft.com/office/powerpoint/2010/main" val="100325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3</a:t>
            </a:fld>
            <a:endParaRPr lang="en-US" dirty="0"/>
          </a:p>
        </p:txBody>
      </p:sp>
    </p:spTree>
    <p:extLst>
      <p:ext uri="{BB962C8B-B14F-4D97-AF65-F5344CB8AC3E}">
        <p14:creationId xmlns:p14="http://schemas.microsoft.com/office/powerpoint/2010/main" val="237087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4</a:t>
            </a:fld>
            <a:endParaRPr lang="en-US" dirty="0"/>
          </a:p>
        </p:txBody>
      </p:sp>
    </p:spTree>
    <p:extLst>
      <p:ext uri="{BB962C8B-B14F-4D97-AF65-F5344CB8AC3E}">
        <p14:creationId xmlns:p14="http://schemas.microsoft.com/office/powerpoint/2010/main" val="256389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person on the</a:t>
            </a:r>
            <a:r>
              <a:rPr lang="en-US" baseline="0" dirty="0" smtClean="0"/>
              <a:t> bus is one less car on the road</a:t>
            </a:r>
          </a:p>
          <a:p>
            <a:endParaRPr lang="en-US" baseline="0" dirty="0" smtClean="0"/>
          </a:p>
          <a:p>
            <a:r>
              <a:rPr lang="en-US" baseline="0" dirty="0" smtClean="0"/>
              <a:t>This is approximately 60 people in their cars vs. 60 people on the bus</a:t>
            </a:r>
            <a:endParaRPr lang="en-US" dirty="0"/>
          </a:p>
        </p:txBody>
      </p:sp>
      <p:sp>
        <p:nvSpPr>
          <p:cNvPr id="4" name="Slide Number Placeholder 3"/>
          <p:cNvSpPr>
            <a:spLocks noGrp="1"/>
          </p:cNvSpPr>
          <p:nvPr>
            <p:ph type="sldNum" sz="quarter" idx="10"/>
          </p:nvPr>
        </p:nvSpPr>
        <p:spPr/>
        <p:txBody>
          <a:bodyPr/>
          <a:lstStyle/>
          <a:p>
            <a:fld id="{B6D0BCCF-C5F5-4252-9B8D-A1FA08E103BA}" type="slidenum">
              <a:rPr lang="en-US" smtClean="0"/>
              <a:pPr/>
              <a:t>5</a:t>
            </a:fld>
            <a:endParaRPr lang="en-US" dirty="0"/>
          </a:p>
        </p:txBody>
      </p:sp>
    </p:spTree>
    <p:extLst>
      <p:ext uri="{BB962C8B-B14F-4D97-AF65-F5344CB8AC3E}">
        <p14:creationId xmlns:p14="http://schemas.microsoft.com/office/powerpoint/2010/main" val="318050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MTA ridership only.  Does</a:t>
            </a:r>
            <a:r>
              <a:rPr lang="en-US" baseline="0" dirty="0" smtClean="0"/>
              <a:t> not include RTA</a:t>
            </a:r>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7</a:t>
            </a:fld>
            <a:endParaRPr lang="en-US" dirty="0"/>
          </a:p>
        </p:txBody>
      </p:sp>
    </p:spTree>
    <p:extLst>
      <p:ext uri="{BB962C8B-B14F-4D97-AF65-F5344CB8AC3E}">
        <p14:creationId xmlns:p14="http://schemas.microsoft.com/office/powerpoint/2010/main" val="321182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9</a:t>
            </a:fld>
            <a:endParaRPr lang="en-US" dirty="0"/>
          </a:p>
        </p:txBody>
      </p:sp>
    </p:spTree>
    <p:extLst>
      <p:ext uri="{BB962C8B-B14F-4D97-AF65-F5344CB8AC3E}">
        <p14:creationId xmlns:p14="http://schemas.microsoft.com/office/powerpoint/2010/main" val="117419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10</a:t>
            </a:fld>
            <a:endParaRPr lang="en-US" dirty="0"/>
          </a:p>
        </p:txBody>
      </p:sp>
    </p:spTree>
    <p:extLst>
      <p:ext uri="{BB962C8B-B14F-4D97-AF65-F5344CB8AC3E}">
        <p14:creationId xmlns:p14="http://schemas.microsoft.com/office/powerpoint/2010/main" val="4237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6EE1-F689-4DD7-B02D-E92FCCB7BABD}" type="slidenum">
              <a:rPr lang="en-US" smtClean="0"/>
              <a:t>11</a:t>
            </a:fld>
            <a:endParaRPr lang="en-US" dirty="0"/>
          </a:p>
        </p:txBody>
      </p:sp>
    </p:spTree>
    <p:extLst>
      <p:ext uri="{BB962C8B-B14F-4D97-AF65-F5344CB8AC3E}">
        <p14:creationId xmlns:p14="http://schemas.microsoft.com/office/powerpoint/2010/main" val="243085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8" name="Picture 7" descr="Powerpoint Template Cover.pn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15484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Powerpoint Template TITLE.png"/>
          <p:cNvPicPr>
            <a:picLocks noChangeAspect="1"/>
          </p:cNvPicPr>
          <p:nvPr/>
        </p:nvPicPr>
        <p:blipFill>
          <a:blip r:embed="rId2" cstate="print"/>
          <a:stretch>
            <a:fillRect/>
          </a:stretch>
        </p:blipFill>
        <p:spPr>
          <a:xfrm>
            <a:off x="0" y="-9071"/>
            <a:ext cx="9144000" cy="6858000"/>
          </a:xfrm>
          <a:prstGeom prst="rect">
            <a:avLst/>
          </a:prstGeom>
        </p:spPr>
      </p:pic>
      <p:sp>
        <p:nvSpPr>
          <p:cNvPr id="2" name="Title 1"/>
          <p:cNvSpPr>
            <a:spLocks noGrp="1"/>
          </p:cNvSpPr>
          <p:nvPr>
            <p:ph type="title"/>
          </p:nvPr>
        </p:nvSpPr>
        <p:spPr>
          <a:xfrm>
            <a:off x="457200" y="1705423"/>
            <a:ext cx="8229600" cy="1143000"/>
          </a:xfrm>
          <a:prstGeom prst="rect">
            <a:avLst/>
          </a:prstGeom>
          <a:ln w="0" cap="flat" cmpd="sng" algn="ctr">
            <a:solidFill>
              <a:srgbClr val="5B9BD5">
                <a:alpha val="0"/>
              </a:srgbClr>
            </a:solidFill>
            <a:prstDash val="solid"/>
            <a:round/>
            <a:headEnd type="none" w="med" len="med"/>
            <a:tailEnd type="none" w="med" len="med"/>
          </a:ln>
        </p:spPr>
        <p:txBody>
          <a:bodyPr vert="horz"/>
          <a:lstStyle>
            <a:lvl1pPr>
              <a:defRPr b="1" i="0">
                <a:solidFill>
                  <a:schemeClr val="bg1"/>
                </a:solidFill>
                <a:latin typeface="Myriad Pro"/>
                <a:cs typeface="Myriad Pro"/>
              </a:defRPr>
            </a:lvl1pPr>
          </a:lstStyle>
          <a:p>
            <a:r>
              <a:rPr lang="en-US" smtClean="0"/>
              <a:t>Click to edit Master title style</a:t>
            </a:r>
            <a:endParaRPr lang="en-US" dirty="0"/>
          </a:p>
        </p:txBody>
      </p:sp>
    </p:spTree>
    <p:extLst>
      <p:ext uri="{BB962C8B-B14F-4D97-AF65-F5344CB8AC3E}">
        <p14:creationId xmlns:p14="http://schemas.microsoft.com/office/powerpoint/2010/main" val="87610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Powerpoint Template TEXT.png"/>
          <p:cNvPicPr>
            <a:picLocks noChangeAspect="1"/>
          </p:cNvPicPr>
          <p:nvPr/>
        </p:nvPicPr>
        <p:blipFill>
          <a:blip r:embed="rId2" cstate="print"/>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457200" y="353788"/>
            <a:ext cx="8229600" cy="4671785"/>
          </a:xfrm>
          <a:prstGeom prst="rect">
            <a:avLst/>
          </a:prstGeom>
        </p:spPr>
        <p:txBody>
          <a:bodyPr vert="horz"/>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674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0EABF7-4305-4D38-BDB4-FBB241CC289A}" type="datetimeFigureOut">
              <a:rPr lang="en-US" smtClean="0"/>
              <a:pPr/>
              <a:t>6/1/2015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7DEFB-0D4B-4507-A583-8AAEF8476C8C}" type="slidenum">
              <a:rPr lang="en-US" smtClean="0"/>
              <a:pPr/>
              <a:t>‹#›</a:t>
            </a:fld>
            <a:endParaRPr lang="en-US" dirty="0"/>
          </a:p>
        </p:txBody>
      </p:sp>
    </p:spTree>
    <p:extLst>
      <p:ext uri="{BB962C8B-B14F-4D97-AF65-F5344CB8AC3E}">
        <p14:creationId xmlns:p14="http://schemas.microsoft.com/office/powerpoint/2010/main" val="391007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0EABF7-4305-4D38-BDB4-FBB241CC289A}" type="datetimeFigureOut">
              <a:rPr lang="en-US" smtClean="0"/>
              <a:pPr/>
              <a:t>6/1/2015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7DEFB-0D4B-4507-A583-8AAEF8476C8C}" type="slidenum">
              <a:rPr lang="en-US" smtClean="0"/>
              <a:pPr/>
              <a:t>‹#›</a:t>
            </a:fld>
            <a:endParaRPr lang="en-US" dirty="0"/>
          </a:p>
        </p:txBody>
      </p:sp>
    </p:spTree>
    <p:extLst>
      <p:ext uri="{BB962C8B-B14F-4D97-AF65-F5344CB8AC3E}">
        <p14:creationId xmlns:p14="http://schemas.microsoft.com/office/powerpoint/2010/main" val="395273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0EABF7-4305-4D38-BDB4-FBB241CC289A}" type="datetimeFigureOut">
              <a:rPr lang="en-US" smtClean="0"/>
              <a:pPr/>
              <a:t>6/1/2015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7DEFB-0D4B-4507-A583-8AAEF8476C8C}" type="slidenum">
              <a:rPr lang="en-US" smtClean="0"/>
              <a:pPr/>
              <a:t>‹#›</a:t>
            </a:fld>
            <a:endParaRPr lang="en-US" dirty="0"/>
          </a:p>
        </p:txBody>
      </p:sp>
    </p:spTree>
    <p:extLst>
      <p:ext uri="{BB962C8B-B14F-4D97-AF65-F5344CB8AC3E}">
        <p14:creationId xmlns:p14="http://schemas.microsoft.com/office/powerpoint/2010/main" val="2216118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665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1876" y="5615480"/>
            <a:ext cx="1036410" cy="1030313"/>
          </a:xfrm>
          <a:prstGeom prst="rect">
            <a:avLst/>
          </a:prstGeom>
        </p:spPr>
      </p:pic>
    </p:spTree>
    <p:extLst>
      <p:ext uri="{BB962C8B-B14F-4D97-AF65-F5344CB8AC3E}">
        <p14:creationId xmlns:p14="http://schemas.microsoft.com/office/powerpoint/2010/main" val="148169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9686" y="1459869"/>
            <a:ext cx="5859331" cy="3503839"/>
          </a:xfrm>
        </p:spPr>
        <p:txBody>
          <a:bodyPr/>
          <a:lstStyle/>
          <a:p>
            <a:r>
              <a:rPr lang="en-US" b="1" u="sng" dirty="0" smtClean="0"/>
              <a:t>Strong core:</a:t>
            </a:r>
            <a:r>
              <a:rPr lang="en-US" dirty="0" smtClean="0"/>
              <a:t> network of routes to and from downtown </a:t>
            </a:r>
            <a:r>
              <a:rPr lang="en-US" dirty="0" smtClean="0"/>
              <a:t>Nashville</a:t>
            </a:r>
            <a:endParaRPr lang="en-US" dirty="0" smtClean="0"/>
          </a:p>
          <a:p>
            <a:r>
              <a:rPr lang="en-US" b="1" u="sng" dirty="0" smtClean="0"/>
              <a:t>Current Service Upgrades:</a:t>
            </a:r>
            <a:r>
              <a:rPr lang="en-US" dirty="0" smtClean="0"/>
              <a:t> Higher-quality service is in development, and some has already been implemented, </a:t>
            </a:r>
            <a:r>
              <a:rPr lang="en-US" dirty="0" smtClean="0"/>
              <a:t>such as BRT </a:t>
            </a:r>
            <a:r>
              <a:rPr lang="en-US" dirty="0" smtClean="0"/>
              <a:t>lite on several arterial routes and the Music City Circuit </a:t>
            </a:r>
            <a:r>
              <a:rPr lang="en-US" dirty="0" smtClean="0"/>
              <a:t>downtown</a:t>
            </a:r>
            <a:endParaRPr lang="en-US" dirty="0" smtClean="0"/>
          </a:p>
          <a:p>
            <a:endParaRPr lang="en-US" dirty="0"/>
          </a:p>
        </p:txBody>
      </p:sp>
      <p:sp>
        <p:nvSpPr>
          <p:cNvPr id="2" name="Title 1"/>
          <p:cNvSpPr>
            <a:spLocks noGrp="1"/>
          </p:cNvSpPr>
          <p:nvPr>
            <p:ph type="title" idx="4294967295"/>
          </p:nvPr>
        </p:nvSpPr>
        <p:spPr>
          <a:xfrm>
            <a:off x="76201" y="0"/>
            <a:ext cx="9143999" cy="994172"/>
          </a:xfrm>
          <a:prstGeom prst="rect">
            <a:avLst/>
          </a:prstGeom>
        </p:spPr>
        <p:txBody>
          <a:bodyPr/>
          <a:lstStyle/>
          <a:p>
            <a:r>
              <a:rPr lang="en-US" b="1" dirty="0" smtClean="0"/>
              <a:t>What are Nashville’s transit strengths?</a:t>
            </a:r>
            <a:endParaRPr lang="en-US" b="1" dirty="0"/>
          </a:p>
        </p:txBody>
      </p:sp>
      <p:pic>
        <p:nvPicPr>
          <p:cNvPr id="5" name="Picture 4"/>
          <p:cNvPicPr>
            <a:picLocks noChangeAspect="1"/>
          </p:cNvPicPr>
          <p:nvPr/>
        </p:nvPicPr>
        <p:blipFill>
          <a:blip r:embed="rId3" cstate="print"/>
          <a:stretch>
            <a:fillRect/>
          </a:stretch>
        </p:blipFill>
        <p:spPr>
          <a:xfrm>
            <a:off x="7430018" y="1329897"/>
            <a:ext cx="1713981" cy="3584384"/>
          </a:xfrm>
          <a:prstGeom prst="rect">
            <a:avLst/>
          </a:prstGeom>
          <a:ln>
            <a:solidFill>
              <a:schemeClr val="bg1">
                <a:lumMod val="50000"/>
              </a:schemeClr>
            </a:solidFill>
          </a:ln>
        </p:spPr>
      </p:pic>
    </p:spTree>
    <p:extLst>
      <p:ext uri="{BB962C8B-B14F-4D97-AF65-F5344CB8AC3E}">
        <p14:creationId xmlns:p14="http://schemas.microsoft.com/office/powerpoint/2010/main" val="67145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886809" y="1467162"/>
            <a:ext cx="4906502" cy="3503839"/>
          </a:xfrm>
        </p:spPr>
        <p:txBody>
          <a:bodyPr/>
          <a:lstStyle/>
          <a:p>
            <a:r>
              <a:rPr lang="en-US" dirty="0" smtClean="0"/>
              <a:t>Service is not attractive or convenient enough for </a:t>
            </a:r>
            <a:r>
              <a:rPr lang="en-US" dirty="0" smtClean="0"/>
              <a:t>most</a:t>
            </a:r>
            <a:endParaRPr lang="en-US" dirty="0" smtClean="0"/>
          </a:p>
          <a:p>
            <a:pPr lvl="1"/>
            <a:r>
              <a:rPr lang="en-US" dirty="0" smtClean="0"/>
              <a:t>Infrequent service</a:t>
            </a:r>
          </a:p>
          <a:p>
            <a:pPr lvl="1"/>
            <a:r>
              <a:rPr lang="en-US" dirty="0" smtClean="0"/>
              <a:t>Limited hours</a:t>
            </a:r>
          </a:p>
          <a:p>
            <a:pPr lvl="1"/>
            <a:r>
              <a:rPr lang="en-US" dirty="0" smtClean="0"/>
              <a:t>Slow service</a:t>
            </a:r>
          </a:p>
          <a:p>
            <a:pPr lvl="1"/>
            <a:r>
              <a:rPr lang="en-US" dirty="0" smtClean="0"/>
              <a:t>Most service </a:t>
            </a:r>
            <a:r>
              <a:rPr lang="en-US" dirty="0" smtClean="0"/>
              <a:t>goes to and from downtown, making travel to other locations inconvenient</a:t>
            </a:r>
            <a:endParaRPr lang="en-US" dirty="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What are Nashville’s transit weaknesses?</a:t>
            </a:r>
            <a:endParaRPr lang="en-US" b="1" dirty="0"/>
          </a:p>
        </p:txBody>
      </p:sp>
      <p:pic>
        <p:nvPicPr>
          <p:cNvPr id="3074" name="Picture 2" descr="Nashville-MTA-Bus-Shelte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54336"/>
            <a:ext cx="3724084" cy="24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900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90928" y="1414899"/>
            <a:ext cx="8229600" cy="3503839"/>
          </a:xfrm>
        </p:spPr>
        <p:txBody>
          <a:bodyPr/>
          <a:lstStyle/>
          <a:p>
            <a:r>
              <a:rPr lang="en-US" dirty="0" smtClean="0"/>
              <a:t>Compared to peers like Austin, Charlotte or Denver, Nashville:</a:t>
            </a:r>
          </a:p>
          <a:p>
            <a:pPr lvl="1"/>
            <a:r>
              <a:rPr lang="en-US" dirty="0" smtClean="0"/>
              <a:t>Spends less on transit.</a:t>
            </a:r>
          </a:p>
          <a:p>
            <a:pPr lvl="1"/>
            <a:r>
              <a:rPr lang="en-US" dirty="0" smtClean="0"/>
              <a:t>Provides less service.</a:t>
            </a:r>
          </a:p>
          <a:p>
            <a:pPr lvl="1"/>
            <a:r>
              <a:rPr lang="en-US" dirty="0" smtClean="0"/>
              <a:t>Carries fewer riders.</a:t>
            </a:r>
            <a:endParaRPr lang="en-US" dirty="0"/>
          </a:p>
        </p:txBody>
      </p:sp>
      <p:sp>
        <p:nvSpPr>
          <p:cNvPr id="2" name="Title 1"/>
          <p:cNvSpPr>
            <a:spLocks noGrp="1"/>
          </p:cNvSpPr>
          <p:nvPr>
            <p:ph type="title" idx="4294967295"/>
          </p:nvPr>
        </p:nvSpPr>
        <p:spPr>
          <a:xfrm>
            <a:off x="0" y="0"/>
            <a:ext cx="9144000" cy="994172"/>
          </a:xfrm>
          <a:prstGeom prst="rect">
            <a:avLst/>
          </a:prstGeom>
        </p:spPr>
        <p:txBody>
          <a:bodyPr/>
          <a:lstStyle/>
          <a:p>
            <a:r>
              <a:rPr lang="en-US" b="1" dirty="0" smtClean="0"/>
              <a:t>How does Nashville compare?</a:t>
            </a:r>
            <a:endParaRPr lang="en-US" b="1" dirty="0"/>
          </a:p>
        </p:txBody>
      </p:sp>
      <p:pic>
        <p:nvPicPr>
          <p:cNvPr id="1026" name="15EB12C0-5112-45AD-80F7-135130086B85" descr="674E2AB4-904A-4CE1-A0E9-EA265B186C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818" y="1566730"/>
            <a:ext cx="3605645" cy="390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5D417A5E-9A65-49D0-8779-BA0C1C3D1DF9" descr="6E3118F4-7EB2-480C-8ACF-8FB93EC3D9F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068" y="1789098"/>
            <a:ext cx="3400383" cy="368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9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779718" y="1126645"/>
            <a:ext cx="3506552" cy="3503839"/>
          </a:xfrm>
        </p:spPr>
        <p:txBody>
          <a:bodyPr>
            <a:noAutofit/>
          </a:bodyPr>
          <a:lstStyle/>
          <a:p>
            <a:r>
              <a:rPr lang="en-US" sz="2000" dirty="0">
                <a:latin typeface="Myriad Pro" panose="020B0503030403020204" pitchFamily="34" charset="0"/>
              </a:rPr>
              <a:t>High-capacity, rapid transit options (rail, BRT, etc.) </a:t>
            </a:r>
          </a:p>
          <a:p>
            <a:r>
              <a:rPr lang="en-US" sz="2000" dirty="0" smtClean="0">
                <a:latin typeface="Myriad Pro" panose="020B0503030403020204" pitchFamily="34" charset="0"/>
              </a:rPr>
              <a:t>More transit </a:t>
            </a:r>
            <a:r>
              <a:rPr lang="en-US" sz="2000" dirty="0">
                <a:latin typeface="Myriad Pro" panose="020B0503030403020204" pitchFamily="34" charset="0"/>
              </a:rPr>
              <a:t>options on major corridors</a:t>
            </a:r>
          </a:p>
          <a:p>
            <a:r>
              <a:rPr lang="en-US" sz="2000" dirty="0">
                <a:latin typeface="Myriad Pro" panose="020B0503030403020204" pitchFamily="34" charset="0"/>
              </a:rPr>
              <a:t>Service to more places</a:t>
            </a:r>
          </a:p>
          <a:p>
            <a:r>
              <a:rPr lang="en-US" sz="2000" dirty="0">
                <a:latin typeface="Myriad Pro" panose="020B0503030403020204" pitchFamily="34" charset="0"/>
              </a:rPr>
              <a:t>Faster service</a:t>
            </a:r>
          </a:p>
          <a:p>
            <a:r>
              <a:rPr lang="en-US" sz="2000" dirty="0">
                <a:latin typeface="Myriad Pro" panose="020B0503030403020204" pitchFamily="34" charset="0"/>
              </a:rPr>
              <a:t>Transit </a:t>
            </a:r>
            <a:r>
              <a:rPr lang="en-US" sz="2000" dirty="0" smtClean="0">
                <a:latin typeface="Myriad Pro" panose="020B0503030403020204" pitchFamily="34" charset="0"/>
              </a:rPr>
              <a:t>priority (dedicated lanes, signal prioritization, etc.)</a:t>
            </a:r>
            <a:endParaRPr lang="en-US" sz="2000" dirty="0">
              <a:latin typeface="Myriad Pro" panose="020B0503030403020204" pitchFamily="34" charset="0"/>
            </a:endParaRPr>
          </a:p>
          <a:p>
            <a:r>
              <a:rPr lang="en-US" sz="2000" dirty="0">
                <a:latin typeface="Myriad Pro" panose="020B0503030403020204" pitchFamily="34" charset="0"/>
              </a:rPr>
              <a:t>Increased park and </a:t>
            </a:r>
            <a:r>
              <a:rPr lang="en-US" sz="2000" dirty="0" smtClean="0">
                <a:latin typeface="Myriad Pro" panose="020B0503030403020204" pitchFamily="34" charset="0"/>
              </a:rPr>
              <a:t>ride</a:t>
            </a:r>
            <a:endParaRPr lang="en-US" sz="2000" dirty="0">
              <a:latin typeface="Myriad Pro" panose="020B0503030403020204" pitchFamily="34" charset="0"/>
            </a:endParaRPr>
          </a:p>
        </p:txBody>
      </p:sp>
      <p:sp>
        <p:nvSpPr>
          <p:cNvPr id="2" name="Title 1"/>
          <p:cNvSpPr>
            <a:spLocks noGrp="1"/>
          </p:cNvSpPr>
          <p:nvPr>
            <p:ph type="title" idx="4294967295"/>
          </p:nvPr>
        </p:nvSpPr>
        <p:spPr>
          <a:xfrm>
            <a:off x="1" y="0"/>
            <a:ext cx="9143999" cy="580133"/>
          </a:xfrm>
          <a:prstGeom prst="rect">
            <a:avLst/>
          </a:prstGeom>
        </p:spPr>
        <p:txBody>
          <a:bodyPr/>
          <a:lstStyle/>
          <a:p>
            <a:r>
              <a:rPr lang="en-US" b="1" dirty="0" smtClean="0"/>
              <a:t>What are some potential improvements?</a:t>
            </a:r>
            <a:endParaRPr lang="en-US" b="1" dirty="0"/>
          </a:p>
        </p:txBody>
      </p:sp>
      <p:sp>
        <p:nvSpPr>
          <p:cNvPr id="4" name="Content Placeholder 3"/>
          <p:cNvSpPr>
            <a:spLocks noGrp="1"/>
          </p:cNvSpPr>
          <p:nvPr>
            <p:ph sz="half" idx="4294967295"/>
          </p:nvPr>
        </p:nvSpPr>
        <p:spPr>
          <a:xfrm>
            <a:off x="5351488" y="1110290"/>
            <a:ext cx="3567659" cy="3263504"/>
          </a:xfrm>
          <a:prstGeom prst="rect">
            <a:avLst/>
          </a:prstGeom>
        </p:spPr>
        <p:txBody>
          <a:bodyPr>
            <a:noAutofit/>
          </a:bodyPr>
          <a:lstStyle/>
          <a:p>
            <a:r>
              <a:rPr lang="en-US" sz="2000" dirty="0">
                <a:latin typeface="Myriad Pro" panose="020B0503030403020204" pitchFamily="34" charset="0"/>
              </a:rPr>
              <a:t>Safer access and pedestrian </a:t>
            </a:r>
            <a:r>
              <a:rPr lang="en-US" sz="2000" dirty="0" smtClean="0">
                <a:latin typeface="Myriad Pro" panose="020B0503030403020204" pitchFamily="34" charset="0"/>
              </a:rPr>
              <a:t>improvements</a:t>
            </a:r>
            <a:endParaRPr lang="en-US" sz="2000" dirty="0" smtClean="0">
              <a:latin typeface="Myriad Pro" panose="020B0503030403020204" pitchFamily="34" charset="0"/>
            </a:endParaRPr>
          </a:p>
          <a:p>
            <a:r>
              <a:rPr lang="en-US" sz="2000" dirty="0" smtClean="0">
                <a:latin typeface="Myriad Pro" panose="020B0503030403020204" pitchFamily="34" charset="0"/>
              </a:rPr>
              <a:t>Simpler </a:t>
            </a:r>
            <a:r>
              <a:rPr lang="en-US" sz="2000" dirty="0" smtClean="0">
                <a:latin typeface="Myriad Pro" panose="020B0503030403020204" pitchFamily="34" charset="0"/>
              </a:rPr>
              <a:t>service</a:t>
            </a:r>
            <a:endParaRPr lang="en-US" sz="2000" dirty="0">
              <a:latin typeface="Myriad Pro" panose="020B0503030403020204" pitchFamily="34" charset="0"/>
            </a:endParaRPr>
          </a:p>
          <a:p>
            <a:r>
              <a:rPr lang="en-US" sz="2000" dirty="0">
                <a:latin typeface="Myriad Pro" panose="020B0503030403020204" pitchFamily="34" charset="0"/>
              </a:rPr>
              <a:t>More comfortable facilities with better amenities</a:t>
            </a:r>
          </a:p>
          <a:p>
            <a:r>
              <a:rPr lang="en-US" sz="2000" dirty="0">
                <a:latin typeface="Myriad Pro" panose="020B0503030403020204" pitchFamily="34" charset="0"/>
              </a:rPr>
              <a:t>Real-time information</a:t>
            </a:r>
          </a:p>
          <a:p>
            <a:r>
              <a:rPr lang="en-US" sz="2000" dirty="0">
                <a:latin typeface="Myriad Pro" panose="020B0503030403020204" pitchFamily="34" charset="0"/>
              </a:rPr>
              <a:t>Customer </a:t>
            </a:r>
            <a:r>
              <a:rPr lang="en-US" sz="2000" dirty="0" smtClean="0">
                <a:latin typeface="Myriad Pro" panose="020B0503030403020204" pitchFamily="34" charset="0"/>
              </a:rPr>
              <a:t>service</a:t>
            </a:r>
            <a:endParaRPr lang="en-US" sz="2000" dirty="0">
              <a:latin typeface="Myriad Pro" panose="020B0503030403020204" pitchFamily="34" charset="0"/>
            </a:endParaRPr>
          </a:p>
          <a:p>
            <a:r>
              <a:rPr lang="en-US" sz="2000" dirty="0" smtClean="0">
                <a:latin typeface="Myriad Pro" panose="020B0503030403020204" pitchFamily="34" charset="0"/>
              </a:rPr>
              <a:t>Coordinated </a:t>
            </a:r>
            <a:r>
              <a:rPr lang="en-US" sz="2000" dirty="0">
                <a:latin typeface="Myriad Pro" panose="020B0503030403020204" pitchFamily="34" charset="0"/>
              </a:rPr>
              <a:t>r</a:t>
            </a:r>
            <a:r>
              <a:rPr lang="en-US" sz="2000" dirty="0" smtClean="0">
                <a:latin typeface="Myriad Pro" panose="020B0503030403020204" pitchFamily="34" charset="0"/>
              </a:rPr>
              <a:t>outes </a:t>
            </a:r>
            <a:r>
              <a:rPr lang="en-US" sz="2000" dirty="0">
                <a:latin typeface="Myriad Pro" panose="020B0503030403020204" pitchFamily="34" charset="0"/>
              </a:rPr>
              <a:t>and </a:t>
            </a:r>
            <a:r>
              <a:rPr lang="en-US" sz="2000" dirty="0" smtClean="0">
                <a:latin typeface="Myriad Pro" panose="020B0503030403020204" pitchFamily="34" charset="0"/>
              </a:rPr>
              <a:t>scheduling</a:t>
            </a:r>
            <a:endParaRPr lang="en-US" sz="2000" dirty="0">
              <a:latin typeface="Myriad Pro" panose="020B0503030403020204" pitchFamily="34" charset="0"/>
            </a:endParaRPr>
          </a:p>
          <a:p>
            <a:r>
              <a:rPr lang="en-US" sz="2000" dirty="0">
                <a:latin typeface="Myriad Pro" panose="020B0503030403020204" pitchFamily="34" charset="0"/>
              </a:rPr>
              <a:t>Outlying transit centers</a:t>
            </a:r>
          </a:p>
          <a:p>
            <a:r>
              <a:rPr lang="en-US" sz="2000" dirty="0">
                <a:latin typeface="Myriad Pro" panose="020B0503030403020204" pitchFamily="34" charset="0"/>
              </a:rPr>
              <a:t>Other </a:t>
            </a:r>
            <a:r>
              <a:rPr lang="en-US" sz="2000" dirty="0" smtClean="0">
                <a:latin typeface="Myriad Pro" panose="020B0503030403020204" pitchFamily="34" charset="0"/>
              </a:rPr>
              <a:t>ideas …?</a:t>
            </a:r>
            <a:endParaRPr lang="en-US" sz="2000" dirty="0">
              <a:latin typeface="Myriad Pro" panose="020B0503030403020204" pitchFamily="34" charset="0"/>
            </a:endParaRPr>
          </a:p>
        </p:txBody>
      </p:sp>
      <p:pic>
        <p:nvPicPr>
          <p:cNvPr id="5" name="Picture 4"/>
          <p:cNvPicPr>
            <a:picLocks noChangeAspect="1"/>
          </p:cNvPicPr>
          <p:nvPr/>
        </p:nvPicPr>
        <p:blipFill>
          <a:blip r:embed="rId3" cstate="print"/>
          <a:stretch>
            <a:fillRect/>
          </a:stretch>
        </p:blipFill>
        <p:spPr>
          <a:xfrm>
            <a:off x="0" y="1465791"/>
            <a:ext cx="1714500" cy="1292607"/>
          </a:xfrm>
          <a:prstGeom prst="rect">
            <a:avLst/>
          </a:prstGeom>
        </p:spPr>
      </p:pic>
      <p:pic>
        <p:nvPicPr>
          <p:cNvPr id="6" name="Picture 5" descr="HealthLine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58398"/>
            <a:ext cx="1714500" cy="1141156"/>
          </a:xfrm>
          <a:prstGeom prst="rect">
            <a:avLst/>
          </a:prstGeom>
        </p:spPr>
      </p:pic>
      <p:pic>
        <p:nvPicPr>
          <p:cNvPr id="7" name="Picture 6"/>
          <p:cNvPicPr>
            <a:picLocks noChangeAspect="1"/>
          </p:cNvPicPr>
          <p:nvPr/>
        </p:nvPicPr>
        <p:blipFill>
          <a:blip r:embed="rId5" cstate="print"/>
          <a:stretch>
            <a:fillRect/>
          </a:stretch>
        </p:blipFill>
        <p:spPr>
          <a:xfrm>
            <a:off x="0" y="3899554"/>
            <a:ext cx="1714500" cy="1136468"/>
          </a:xfrm>
          <a:prstGeom prst="rect">
            <a:avLst/>
          </a:prstGeom>
        </p:spPr>
      </p:pic>
    </p:spTree>
    <p:extLst>
      <p:ext uri="{BB962C8B-B14F-4D97-AF65-F5344CB8AC3E}">
        <p14:creationId xmlns:p14="http://schemas.microsoft.com/office/powerpoint/2010/main" val="399286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3999" cy="580133"/>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b="1" dirty="0" err="1" smtClean="0"/>
              <a:t>nMotion</a:t>
            </a:r>
            <a:r>
              <a:rPr lang="en-US" b="1" dirty="0" smtClean="0"/>
              <a:t> Timeline</a:t>
            </a:r>
            <a:endParaRPr lang="en-US" b="1" dirty="0"/>
          </a:p>
        </p:txBody>
      </p:sp>
      <p:pic>
        <p:nvPicPr>
          <p:cNvPr id="7" name="Picture 6"/>
          <p:cNvPicPr>
            <a:picLocks noChangeAspect="1"/>
          </p:cNvPicPr>
          <p:nvPr/>
        </p:nvPicPr>
        <p:blipFill>
          <a:blip r:embed="rId2"/>
          <a:stretch>
            <a:fillRect/>
          </a:stretch>
        </p:blipFill>
        <p:spPr>
          <a:xfrm>
            <a:off x="138798" y="580133"/>
            <a:ext cx="9005202" cy="4712277"/>
          </a:xfrm>
          <a:prstGeom prst="rect">
            <a:avLst/>
          </a:prstGeom>
        </p:spPr>
      </p:pic>
    </p:spTree>
    <p:extLst>
      <p:ext uri="{BB962C8B-B14F-4D97-AF65-F5344CB8AC3E}">
        <p14:creationId xmlns:p14="http://schemas.microsoft.com/office/powerpoint/2010/main" val="1891982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866027" y="958008"/>
            <a:ext cx="4906502" cy="3503839"/>
          </a:xfrm>
        </p:spPr>
        <p:txBody>
          <a:bodyPr/>
          <a:lstStyle/>
          <a:p>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How often do you use public transportation? Why?</a:t>
            </a:r>
          </a:p>
          <a:p>
            <a:endParaRPr lang="en-US" dirty="0" smtClean="0">
              <a:latin typeface="Myriad Pro" panose="020B0503030403020204" pitchFamily="34" charset="0"/>
            </a:endParaRPr>
          </a:p>
          <a:p>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How long is your commute? </a:t>
            </a:r>
          </a:p>
          <a:p>
            <a:pPr>
              <a:buNone/>
            </a:pPr>
            <a:endParaRPr lang="en-US" dirty="0" smtClean="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Share your experiences </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34" y="1922921"/>
            <a:ext cx="2583712" cy="2583712"/>
          </a:xfrm>
          <a:prstGeom prst="rect">
            <a:avLst/>
          </a:prstGeom>
        </p:spPr>
      </p:pic>
    </p:spTree>
    <p:extLst>
      <p:ext uri="{BB962C8B-B14F-4D97-AF65-F5344CB8AC3E}">
        <p14:creationId xmlns:p14="http://schemas.microsoft.com/office/powerpoint/2010/main" val="3264900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10163" y="1055190"/>
            <a:ext cx="4906502" cy="3503839"/>
          </a:xfrm>
        </p:spPr>
        <p:txBody>
          <a:bodyPr/>
          <a:lstStyle/>
          <a:p>
            <a:r>
              <a:rPr lang="en-US" sz="3600" dirty="0" smtClean="0">
                <a:latin typeface="Myriad Pro" panose="020B0503030403020204" pitchFamily="34" charset="0"/>
              </a:rPr>
              <a:t>Convenient</a:t>
            </a:r>
          </a:p>
          <a:p>
            <a:r>
              <a:rPr lang="en-US" sz="3600" dirty="0" smtClean="0">
                <a:latin typeface="Myriad Pro" panose="020B0503030403020204" pitchFamily="34" charset="0"/>
              </a:rPr>
              <a:t>Dependable</a:t>
            </a:r>
          </a:p>
          <a:p>
            <a:r>
              <a:rPr lang="en-US" sz="3600" dirty="0" smtClean="0">
                <a:latin typeface="Myriad Pro" panose="020B0503030403020204" pitchFamily="34" charset="0"/>
              </a:rPr>
              <a:t>Frequent</a:t>
            </a:r>
          </a:p>
          <a:p>
            <a:r>
              <a:rPr lang="en-US" sz="3600" dirty="0" smtClean="0">
                <a:latin typeface="Myriad Pro" panose="020B0503030403020204" pitchFamily="34" charset="0"/>
              </a:rPr>
              <a:t>Safe</a:t>
            </a:r>
          </a:p>
          <a:p>
            <a:pPr>
              <a:buNone/>
            </a:pPr>
            <a:endParaRPr lang="en-US" dirty="0" smtClean="0"/>
          </a:p>
          <a:p>
            <a:pPr>
              <a:buNone/>
            </a:pPr>
            <a:r>
              <a:rPr lang="en-US" dirty="0" smtClean="0"/>
              <a:t/>
            </a:r>
            <a:br>
              <a:rPr lang="en-US" dirty="0" smtClean="0"/>
            </a:br>
            <a:endParaRPr lang="en-US" dirty="0" smtClean="0"/>
          </a:p>
          <a:p>
            <a:endParaRPr lang="en-US" dirty="0" smtClean="0"/>
          </a:p>
          <a:p>
            <a:endParaRPr lang="en-US" dirty="0" smtClean="0"/>
          </a:p>
          <a:p>
            <a:pPr>
              <a:buNone/>
            </a:pPr>
            <a:endParaRPr lang="en-US" dirty="0" smtClean="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Share your values </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32" y="1344070"/>
            <a:ext cx="2926080" cy="2926080"/>
          </a:xfrm>
          <a:prstGeom prst="rect">
            <a:avLst/>
          </a:prstGeom>
        </p:spPr>
      </p:pic>
    </p:spTree>
    <p:extLst>
      <p:ext uri="{BB962C8B-B14F-4D97-AF65-F5344CB8AC3E}">
        <p14:creationId xmlns:p14="http://schemas.microsoft.com/office/powerpoint/2010/main" val="270067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993752" y="1011599"/>
            <a:ext cx="5156493" cy="3467675"/>
          </a:xfrm>
        </p:spPr>
        <p:txBody>
          <a:bodyPr/>
          <a:lstStyle/>
          <a:p>
            <a:pPr marL="0" indent="0" algn="ctr">
              <a:buNone/>
            </a:pPr>
            <a:endParaRPr lang="en-US" sz="3200" dirty="0">
              <a:latin typeface="Calibri" pitchFamily="34" charset="0"/>
            </a:endParaRPr>
          </a:p>
          <a:p>
            <a:pPr marL="0" indent="0" algn="ctr">
              <a:buNone/>
            </a:pPr>
            <a:endParaRPr lang="en-US" sz="1400" dirty="0" smtClean="0">
              <a:latin typeface="Calibri" pitchFamily="34" charset="0"/>
            </a:endParaRPr>
          </a:p>
          <a:p>
            <a:pPr marL="0" indent="0" algn="ctr">
              <a:buNone/>
            </a:pPr>
            <a:r>
              <a:rPr lang="en-US" sz="8000" dirty="0" smtClean="0">
                <a:latin typeface="Calibri" pitchFamily="34" charset="0"/>
              </a:rPr>
              <a:t>Convenient</a:t>
            </a:r>
          </a:p>
          <a:p>
            <a:pPr algn="ctr">
              <a:buNone/>
            </a:pPr>
            <a:endParaRPr lang="en-US" dirty="0" smtClean="0"/>
          </a:p>
          <a:p>
            <a:pPr algn="ctr">
              <a:buNone/>
            </a:pPr>
            <a:r>
              <a:rPr lang="en-US" dirty="0" smtClean="0"/>
              <a:t/>
            </a:r>
            <a:br>
              <a:rPr lang="en-US" dirty="0" smtClean="0"/>
            </a:br>
            <a:endParaRPr lang="en-US" dirty="0" smtClean="0"/>
          </a:p>
          <a:p>
            <a:pPr algn="ctr"/>
            <a:endParaRPr lang="en-US" dirty="0" smtClean="0"/>
          </a:p>
          <a:p>
            <a:pPr algn="ctr"/>
            <a:endParaRPr lang="en-US" dirty="0" smtClean="0"/>
          </a:p>
          <a:p>
            <a:pPr algn="ctr">
              <a:buNone/>
            </a:pPr>
            <a:endParaRPr lang="en-US" dirty="0" smtClean="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Share your values </a:t>
            </a:r>
            <a:endParaRPr lang="en-US" b="1" dirty="0"/>
          </a:p>
        </p:txBody>
      </p:sp>
    </p:spTree>
    <p:extLst>
      <p:ext uri="{BB962C8B-B14F-4D97-AF65-F5344CB8AC3E}">
        <p14:creationId xmlns:p14="http://schemas.microsoft.com/office/powerpoint/2010/main" val="3264900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24264" y="994172"/>
            <a:ext cx="4906502" cy="3503839"/>
          </a:xfrm>
        </p:spPr>
        <p:txBody>
          <a:bodyPr/>
          <a:lstStyle/>
          <a:p>
            <a:pPr marL="0" indent="0">
              <a:buNone/>
            </a:pPr>
            <a:endParaRPr lang="en-US" sz="3200" dirty="0">
              <a:latin typeface="Calibri" pitchFamily="34" charset="0"/>
            </a:endParaRPr>
          </a:p>
          <a:p>
            <a:pPr marL="0" indent="0">
              <a:buNone/>
            </a:pPr>
            <a:endParaRPr lang="en-US" sz="2000" dirty="0" smtClean="0">
              <a:latin typeface="Calibri" pitchFamily="34" charset="0"/>
            </a:endParaRPr>
          </a:p>
          <a:p>
            <a:pPr marL="0" indent="0" algn="ctr">
              <a:buNone/>
            </a:pPr>
            <a:r>
              <a:rPr lang="en-US" sz="7200" dirty="0" smtClean="0">
                <a:latin typeface="Calibri" pitchFamily="34" charset="0"/>
              </a:rPr>
              <a:t>Dependable</a:t>
            </a:r>
          </a:p>
          <a:p>
            <a:pPr>
              <a:buNone/>
            </a:pPr>
            <a:endParaRPr lang="en-US" dirty="0" smtClean="0"/>
          </a:p>
          <a:p>
            <a:pPr>
              <a:buNone/>
            </a:pPr>
            <a:r>
              <a:rPr lang="en-US" dirty="0" smtClean="0"/>
              <a:t/>
            </a:r>
            <a:br>
              <a:rPr lang="en-US" dirty="0" smtClean="0"/>
            </a:br>
            <a:endParaRPr lang="en-US" dirty="0" smtClean="0"/>
          </a:p>
          <a:p>
            <a:endParaRPr lang="en-US" dirty="0" smtClean="0"/>
          </a:p>
          <a:p>
            <a:endParaRPr lang="en-US" dirty="0" smtClean="0"/>
          </a:p>
          <a:p>
            <a:pPr>
              <a:buNone/>
            </a:pPr>
            <a:endParaRPr lang="en-US" dirty="0" smtClean="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Share your values</a:t>
            </a:r>
            <a:r>
              <a:rPr lang="en-US" dirty="0" smtClean="0"/>
              <a:t> </a:t>
            </a:r>
            <a:endParaRPr lang="en-US" dirty="0"/>
          </a:p>
        </p:txBody>
      </p:sp>
    </p:spTree>
    <p:extLst>
      <p:ext uri="{BB962C8B-B14F-4D97-AF65-F5344CB8AC3E}">
        <p14:creationId xmlns:p14="http://schemas.microsoft.com/office/powerpoint/2010/main" val="1350846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118748" y="994172"/>
            <a:ext cx="4906502" cy="3503839"/>
          </a:xfrm>
        </p:spPr>
        <p:txBody>
          <a:bodyPr/>
          <a:lstStyle/>
          <a:p>
            <a:pPr marL="0" indent="0">
              <a:buNone/>
            </a:pPr>
            <a:endParaRPr lang="en-US" sz="3200" dirty="0">
              <a:latin typeface="Calibri" pitchFamily="34" charset="0"/>
            </a:endParaRPr>
          </a:p>
          <a:p>
            <a:pPr marL="0" indent="0">
              <a:buNone/>
            </a:pPr>
            <a:endParaRPr lang="en-US" sz="2000" dirty="0" smtClean="0">
              <a:latin typeface="Calibri" pitchFamily="34" charset="0"/>
            </a:endParaRPr>
          </a:p>
          <a:p>
            <a:pPr marL="0" indent="0" algn="ctr">
              <a:buNone/>
            </a:pPr>
            <a:r>
              <a:rPr lang="en-US" sz="8000" dirty="0" smtClean="0">
                <a:latin typeface="Calibri" pitchFamily="34" charset="0"/>
              </a:rPr>
              <a:t>Frequent</a:t>
            </a:r>
          </a:p>
          <a:p>
            <a:pPr>
              <a:buNone/>
            </a:pPr>
            <a:endParaRPr lang="en-US" dirty="0" smtClean="0"/>
          </a:p>
          <a:p>
            <a:pPr>
              <a:buNone/>
            </a:pPr>
            <a:r>
              <a:rPr lang="en-US" dirty="0" smtClean="0"/>
              <a:t/>
            </a:r>
            <a:br>
              <a:rPr lang="en-US" dirty="0" smtClean="0"/>
            </a:br>
            <a:endParaRPr lang="en-US" dirty="0" smtClean="0"/>
          </a:p>
          <a:p>
            <a:endParaRPr lang="en-US" dirty="0" smtClean="0"/>
          </a:p>
          <a:p>
            <a:endParaRPr lang="en-US" dirty="0" smtClean="0"/>
          </a:p>
          <a:p>
            <a:pPr>
              <a:buNone/>
            </a:pPr>
            <a:endParaRPr lang="en-US" dirty="0" smtClean="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Share your values </a:t>
            </a:r>
            <a:endParaRPr lang="en-US" b="1" dirty="0"/>
          </a:p>
        </p:txBody>
      </p:sp>
    </p:spTree>
    <p:extLst>
      <p:ext uri="{BB962C8B-B14F-4D97-AF65-F5344CB8AC3E}">
        <p14:creationId xmlns:p14="http://schemas.microsoft.com/office/powerpoint/2010/main" val="238926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88858" y="1354336"/>
            <a:ext cx="5962915" cy="3503839"/>
          </a:xfrm>
        </p:spPr>
        <p:txBody>
          <a:bodyPr/>
          <a:lstStyle/>
          <a:p>
            <a:r>
              <a:rPr lang="en-US" dirty="0" smtClean="0"/>
              <a:t>Goal: 10,000 </a:t>
            </a:r>
            <a:r>
              <a:rPr lang="en-US" dirty="0" smtClean="0"/>
              <a:t>interactions in 2015</a:t>
            </a:r>
          </a:p>
          <a:p>
            <a:pPr lvl="1"/>
            <a:r>
              <a:rPr lang="en-US" dirty="0"/>
              <a:t>Extensive civic </a:t>
            </a:r>
            <a:r>
              <a:rPr lang="en-US" dirty="0" smtClean="0"/>
              <a:t>engagement</a:t>
            </a:r>
          </a:p>
          <a:p>
            <a:pPr marL="0" indent="0">
              <a:buNone/>
            </a:pPr>
            <a:endParaRPr lang="en-US" dirty="0" smtClean="0"/>
          </a:p>
          <a:p>
            <a:r>
              <a:rPr lang="en-US" dirty="0" smtClean="0"/>
              <a:t>Goal: To develop a great regional transit system</a:t>
            </a:r>
          </a:p>
          <a:p>
            <a:pPr lvl="1"/>
            <a:r>
              <a:rPr lang="en-US" dirty="0" smtClean="0"/>
              <a:t>Update </a:t>
            </a:r>
            <a:r>
              <a:rPr lang="en-US" dirty="0" smtClean="0"/>
              <a:t>every five years</a:t>
            </a:r>
          </a:p>
          <a:p>
            <a:pPr lvl="1"/>
            <a:r>
              <a:rPr lang="en-US" dirty="0" smtClean="0"/>
              <a:t>All options considered</a:t>
            </a:r>
          </a:p>
          <a:p>
            <a:pPr marL="0" indent="0">
              <a:buNone/>
            </a:pPr>
            <a:endParaRPr lang="en-US" dirty="0"/>
          </a:p>
          <a:p>
            <a:pPr marL="0" indent="0">
              <a:buNone/>
            </a:pPr>
            <a:r>
              <a:rPr lang="en-US" sz="4000" dirty="0" smtClean="0"/>
              <a:t>#nMotion2015</a:t>
            </a:r>
          </a:p>
          <a:p>
            <a:pPr>
              <a:buNone/>
            </a:pPr>
            <a:endParaRPr lang="en-US" dirty="0" smtClean="0"/>
          </a:p>
        </p:txBody>
      </p:sp>
      <p:sp>
        <p:nvSpPr>
          <p:cNvPr id="2" name="Title 1"/>
          <p:cNvSpPr>
            <a:spLocks noGrp="1"/>
          </p:cNvSpPr>
          <p:nvPr>
            <p:ph type="title" idx="4294967295"/>
          </p:nvPr>
        </p:nvSpPr>
        <p:spPr>
          <a:xfrm>
            <a:off x="1" y="0"/>
            <a:ext cx="9143999" cy="994172"/>
          </a:xfrm>
          <a:prstGeom prst="rect">
            <a:avLst/>
          </a:prstGeom>
        </p:spPr>
        <p:txBody>
          <a:bodyPr/>
          <a:lstStyle/>
          <a:p>
            <a:r>
              <a:rPr lang="en-US" b="1" dirty="0" smtClean="0"/>
              <a:t>MTA/RTA </a:t>
            </a:r>
            <a:r>
              <a:rPr lang="en-US" b="1" dirty="0" smtClean="0"/>
              <a:t>Strategic Planning Process</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634"/>
            <a:ext cx="2788858" cy="2626583"/>
          </a:xfrm>
          <a:prstGeom prst="rect">
            <a:avLst/>
          </a:prstGeom>
        </p:spPr>
      </p:pic>
    </p:spTree>
    <p:extLst>
      <p:ext uri="{BB962C8B-B14F-4D97-AF65-F5344CB8AC3E}">
        <p14:creationId xmlns:p14="http://schemas.microsoft.com/office/powerpoint/2010/main" val="1694048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118748" y="994172"/>
            <a:ext cx="4906502" cy="3503839"/>
          </a:xfrm>
        </p:spPr>
        <p:txBody>
          <a:bodyPr/>
          <a:lstStyle/>
          <a:p>
            <a:pPr marL="0" indent="0">
              <a:buNone/>
            </a:pPr>
            <a:endParaRPr lang="en-US" sz="3200" dirty="0">
              <a:latin typeface="Calibri" pitchFamily="34" charset="0"/>
            </a:endParaRPr>
          </a:p>
          <a:p>
            <a:pPr marL="0" indent="0">
              <a:buNone/>
            </a:pPr>
            <a:endParaRPr lang="en-US" sz="2000" dirty="0" smtClean="0">
              <a:latin typeface="Calibri" pitchFamily="34" charset="0"/>
            </a:endParaRPr>
          </a:p>
          <a:p>
            <a:pPr marL="0" indent="0" algn="ctr">
              <a:buNone/>
            </a:pPr>
            <a:r>
              <a:rPr lang="en-US" sz="8000" dirty="0" smtClean="0">
                <a:latin typeface="Calibri" pitchFamily="34" charset="0"/>
              </a:rPr>
              <a:t>Safe</a:t>
            </a:r>
          </a:p>
          <a:p>
            <a:pPr>
              <a:buNone/>
            </a:pPr>
            <a:endParaRPr lang="en-US" dirty="0" smtClean="0"/>
          </a:p>
          <a:p>
            <a:pPr>
              <a:buNone/>
            </a:pPr>
            <a:r>
              <a:rPr lang="en-US" dirty="0" smtClean="0"/>
              <a:t/>
            </a:r>
            <a:br>
              <a:rPr lang="en-US" dirty="0" smtClean="0"/>
            </a:br>
            <a:endParaRPr lang="en-US" dirty="0" smtClean="0"/>
          </a:p>
          <a:p>
            <a:endParaRPr lang="en-US" dirty="0" smtClean="0"/>
          </a:p>
          <a:p>
            <a:endParaRPr lang="en-US" dirty="0" smtClean="0"/>
          </a:p>
          <a:p>
            <a:pPr>
              <a:buNone/>
            </a:pPr>
            <a:endParaRPr lang="en-US" dirty="0" smtClean="0"/>
          </a:p>
        </p:txBody>
      </p:sp>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Share your values </a:t>
            </a:r>
            <a:endParaRPr lang="en-US" b="1" dirty="0"/>
          </a:p>
        </p:txBody>
      </p:sp>
    </p:spTree>
    <p:extLst>
      <p:ext uri="{BB962C8B-B14F-4D97-AF65-F5344CB8AC3E}">
        <p14:creationId xmlns:p14="http://schemas.microsoft.com/office/powerpoint/2010/main" val="2654315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56505"/>
            <a:ext cx="9143999" cy="994172"/>
          </a:xfrm>
          <a:prstGeom prst="rect">
            <a:avLst/>
          </a:prstGeom>
        </p:spPr>
        <p:txBody>
          <a:bodyPr/>
          <a:lstStyle/>
          <a:p>
            <a:pPr algn="l"/>
            <a:r>
              <a:rPr lang="en-US" dirty="0" smtClean="0"/>
              <a:t>Thank You </a:t>
            </a:r>
            <a:endParaRPr lang="en-US" dirty="0"/>
          </a:p>
        </p:txBody>
      </p:sp>
      <p:pic>
        <p:nvPicPr>
          <p:cNvPr id="9" name="Picture 8"/>
          <p:cNvPicPr>
            <a:picLocks noChangeAspect="1"/>
          </p:cNvPicPr>
          <p:nvPr/>
        </p:nvPicPr>
        <p:blipFill>
          <a:blip r:embed="rId3"/>
          <a:stretch>
            <a:fillRect/>
          </a:stretch>
        </p:blipFill>
        <p:spPr>
          <a:xfrm>
            <a:off x="2000126" y="83127"/>
            <a:ext cx="6113950" cy="5340928"/>
          </a:xfrm>
          <a:prstGeom prst="rect">
            <a:avLst/>
          </a:prstGeom>
        </p:spPr>
      </p:pic>
    </p:spTree>
    <p:extLst>
      <p:ext uri="{BB962C8B-B14F-4D97-AF65-F5344CB8AC3E}">
        <p14:creationId xmlns:p14="http://schemas.microsoft.com/office/powerpoint/2010/main" val="3264900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3999" cy="994172"/>
          </a:xfrm>
          <a:prstGeom prst="rect">
            <a:avLst/>
          </a:prstGeom>
        </p:spPr>
        <p:txBody>
          <a:bodyPr/>
          <a:lstStyle/>
          <a:p>
            <a:r>
              <a:rPr lang="en-US" b="1" dirty="0" smtClean="0"/>
              <a:t>Questions?</a:t>
            </a:r>
            <a:r>
              <a:rPr lang="en-US" dirty="0" smtClean="0"/>
              <a:t> </a:t>
            </a:r>
            <a:endParaRPr lang="en-US" dirty="0"/>
          </a:p>
        </p:txBody>
      </p:sp>
      <p:sp>
        <p:nvSpPr>
          <p:cNvPr id="5" name="TextBox 4"/>
          <p:cNvSpPr txBox="1"/>
          <p:nvPr/>
        </p:nvSpPr>
        <p:spPr>
          <a:xfrm>
            <a:off x="706582" y="1808018"/>
            <a:ext cx="1631373" cy="923330"/>
          </a:xfrm>
          <a:prstGeom prst="rect">
            <a:avLst/>
          </a:prstGeom>
          <a:noFill/>
        </p:spPr>
        <p:txBody>
          <a:bodyPr wrap="square" rtlCol="0">
            <a:spAutoFit/>
          </a:bodyPr>
          <a:lstStyle/>
          <a:p>
            <a:r>
              <a:rPr lang="en-US" dirty="0" smtClean="0"/>
              <a:t>Insert photo from first public meeting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36" y="344978"/>
            <a:ext cx="2340864" cy="2926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444" y="353788"/>
            <a:ext cx="2926080" cy="2926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8560" y="3279868"/>
            <a:ext cx="2842160" cy="189477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3050" y="738306"/>
            <a:ext cx="2157043" cy="2157043"/>
          </a:xfrm>
          <a:prstGeom prst="rect">
            <a:avLst/>
          </a:prstGeom>
        </p:spPr>
      </p:pic>
    </p:spTree>
    <p:extLst>
      <p:ext uri="{BB962C8B-B14F-4D97-AF65-F5344CB8AC3E}">
        <p14:creationId xmlns:p14="http://schemas.microsoft.com/office/powerpoint/2010/main" val="3264900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35577" y="1339163"/>
            <a:ext cx="7478927" cy="3401552"/>
          </a:xfrm>
        </p:spPr>
        <p:txBody>
          <a:bodyPr/>
          <a:lstStyle/>
          <a:p>
            <a:r>
              <a:rPr lang="en-US" sz="2250" b="1" dirty="0" smtClean="0"/>
              <a:t>Growth: </a:t>
            </a:r>
            <a:r>
              <a:rPr lang="en-US" sz="2250" dirty="0" smtClean="0"/>
              <a:t>Nashville </a:t>
            </a:r>
            <a:r>
              <a:rPr lang="en-US" sz="2250" dirty="0"/>
              <a:t>is growing rapidly – from a small city to a large </a:t>
            </a:r>
            <a:r>
              <a:rPr lang="en-US" sz="2250" dirty="0" smtClean="0"/>
              <a:t>city</a:t>
            </a:r>
            <a:endParaRPr lang="en-US" sz="2250" dirty="0"/>
          </a:p>
          <a:p>
            <a:r>
              <a:rPr lang="en-US" sz="2250" b="1" dirty="0" smtClean="0"/>
              <a:t>Inadequate Transportation Infrastructure:</a:t>
            </a:r>
            <a:r>
              <a:rPr lang="en-US" sz="2250" dirty="0" smtClean="0"/>
              <a:t> Nashville </a:t>
            </a:r>
            <a:r>
              <a:rPr lang="en-US" sz="2250" dirty="0"/>
              <a:t>Vital Signs Report: “The ability of our residents to move around the region in their cars is quickly </a:t>
            </a:r>
            <a:r>
              <a:rPr lang="en-US" sz="2250" dirty="0" smtClean="0"/>
              <a:t>deteriorating</a:t>
            </a:r>
            <a:r>
              <a:rPr lang="en-US" sz="2250" dirty="0" smtClean="0"/>
              <a:t>”</a:t>
            </a:r>
            <a:endParaRPr lang="en-US" sz="2250" dirty="0"/>
          </a:p>
          <a:p>
            <a:r>
              <a:rPr lang="en-US" sz="2250" b="1" dirty="0" smtClean="0"/>
              <a:t>Community-Wide Priority: </a:t>
            </a:r>
            <a:r>
              <a:rPr lang="en-US" sz="2250" dirty="0" smtClean="0"/>
              <a:t>NashvilleNext: 17,000 Nashvillians rate transit second-highest </a:t>
            </a:r>
            <a:r>
              <a:rPr lang="en-US" sz="2250" dirty="0" smtClean="0"/>
              <a:t>priority </a:t>
            </a:r>
            <a:endParaRPr lang="en-US" sz="2250" dirty="0"/>
          </a:p>
          <a:p>
            <a:endParaRPr lang="en-US" dirty="0"/>
          </a:p>
        </p:txBody>
      </p:sp>
      <p:sp>
        <p:nvSpPr>
          <p:cNvPr id="2" name="Title 1"/>
          <p:cNvSpPr>
            <a:spLocks noGrp="1"/>
          </p:cNvSpPr>
          <p:nvPr>
            <p:ph type="title" idx="4294967295"/>
          </p:nvPr>
        </p:nvSpPr>
        <p:spPr>
          <a:xfrm>
            <a:off x="0" y="0"/>
            <a:ext cx="9144000" cy="994172"/>
          </a:xfrm>
          <a:prstGeom prst="rect">
            <a:avLst/>
          </a:prstGeom>
        </p:spPr>
        <p:txBody>
          <a:bodyPr/>
          <a:lstStyle/>
          <a:p>
            <a:r>
              <a:rPr lang="en-US" b="1" dirty="0" smtClean="0"/>
              <a:t>Why undertake the effort?</a:t>
            </a: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6928" b="46695"/>
          <a:stretch/>
        </p:blipFill>
        <p:spPr>
          <a:xfrm>
            <a:off x="6462737" y="4164539"/>
            <a:ext cx="1722221" cy="986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55" y="4087337"/>
            <a:ext cx="1488995" cy="1063568"/>
          </a:xfrm>
          <a:prstGeom prst="rect">
            <a:avLst/>
          </a:prstGeom>
        </p:spPr>
      </p:pic>
    </p:spTree>
    <p:extLst>
      <p:ext uri="{BB962C8B-B14F-4D97-AF65-F5344CB8AC3E}">
        <p14:creationId xmlns:p14="http://schemas.microsoft.com/office/powerpoint/2010/main" val="352559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9143999" cy="994172"/>
          </a:xfrm>
          <a:prstGeom prst="rect">
            <a:avLst/>
          </a:prstGeom>
        </p:spPr>
        <p:txBody>
          <a:bodyPr/>
          <a:lstStyle/>
          <a:p>
            <a:r>
              <a:rPr lang="en-US" b="1" dirty="0"/>
              <a:t>Why Mass Transit</a:t>
            </a:r>
            <a:r>
              <a:rPr lang="en-US" b="1" dirty="0" smtClean="0"/>
              <a:t>?</a:t>
            </a:r>
            <a:endParaRPr lang="en-US" b="1" dirty="0"/>
          </a:p>
        </p:txBody>
      </p:sp>
      <p:pic>
        <p:nvPicPr>
          <p:cNvPr id="7" name="Picture 6"/>
          <p:cNvPicPr>
            <a:picLocks noChangeAspect="1"/>
          </p:cNvPicPr>
          <p:nvPr/>
        </p:nvPicPr>
        <p:blipFill>
          <a:blip r:embed="rId3"/>
          <a:stretch>
            <a:fillRect/>
          </a:stretch>
        </p:blipFill>
        <p:spPr>
          <a:xfrm>
            <a:off x="473981" y="497086"/>
            <a:ext cx="7921874" cy="5016837"/>
          </a:xfrm>
          <a:prstGeom prst="rect">
            <a:avLst/>
          </a:prstGeom>
        </p:spPr>
      </p:pic>
      <p:sp>
        <p:nvSpPr>
          <p:cNvPr id="9" name="Freeform 8"/>
          <p:cNvSpPr/>
          <p:nvPr/>
        </p:nvSpPr>
        <p:spPr>
          <a:xfrm>
            <a:off x="2337955" y="2899064"/>
            <a:ext cx="4914900" cy="1932709"/>
          </a:xfrm>
          <a:custGeom>
            <a:avLst/>
            <a:gdLst>
              <a:gd name="connsiteX0" fmla="*/ 0 w 5939554"/>
              <a:gd name="connsiteY0" fmla="*/ 2516623 h 2516623"/>
              <a:gd name="connsiteX1" fmla="*/ 2508531 w 5939554"/>
              <a:gd name="connsiteY1" fmla="*/ 1602223 h 2516623"/>
              <a:gd name="connsiteX2" fmla="*/ 3884177 w 5939554"/>
              <a:gd name="connsiteY2" fmla="*/ 1140977 h 2516623"/>
              <a:gd name="connsiteX3" fmla="*/ 5939554 w 5939554"/>
              <a:gd name="connsiteY3" fmla="*/ 0 h 2516623"/>
            </a:gdLst>
            <a:ahLst/>
            <a:cxnLst>
              <a:cxn ang="0">
                <a:pos x="connsiteX0" y="connsiteY0"/>
              </a:cxn>
              <a:cxn ang="0">
                <a:pos x="connsiteX1" y="connsiteY1"/>
              </a:cxn>
              <a:cxn ang="0">
                <a:pos x="connsiteX2" y="connsiteY2"/>
              </a:cxn>
              <a:cxn ang="0">
                <a:pos x="connsiteX3" y="connsiteY3"/>
              </a:cxn>
            </a:cxnLst>
            <a:rect l="l" t="t" r="r" b="b"/>
            <a:pathLst>
              <a:path w="5939554" h="2516623">
                <a:moveTo>
                  <a:pt x="0" y="2516623"/>
                </a:moveTo>
                <a:lnTo>
                  <a:pt x="2508531" y="1602223"/>
                </a:lnTo>
                <a:lnTo>
                  <a:pt x="3884177" y="1140977"/>
                </a:lnTo>
                <a:lnTo>
                  <a:pt x="5939554" y="0"/>
                </a:lnTo>
              </a:path>
            </a:pathLst>
          </a:custGeom>
          <a:noFill/>
          <a:ln w="127000" cap="flat" cmpd="sng" algn="ctr">
            <a:solidFill>
              <a:srgbClr val="FFC000">
                <a:alpha val="49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2446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1891" y="0"/>
            <a:ext cx="7886700" cy="1325563"/>
          </a:xfrm>
          <a:prstGeom prst="rect">
            <a:avLst/>
          </a:prstGeom>
        </p:spPr>
        <p:txBody>
          <a:bodyPr>
            <a:normAutofit/>
          </a:bodyPr>
          <a:lstStyle/>
          <a:p>
            <a:r>
              <a:rPr lang="en-US" b="1" dirty="0"/>
              <a:t>Why Mass Transit</a:t>
            </a:r>
            <a:r>
              <a:rPr lang="en-US" b="1" dirty="0" smtClean="0"/>
              <a:t>?</a:t>
            </a:r>
            <a:r>
              <a:rPr lang="en-US" b="1" dirty="0"/>
              <a:t/>
            </a:r>
            <a:br>
              <a:rPr lang="en-US" b="1" dirty="0"/>
            </a:br>
            <a:r>
              <a:rPr lang="en-US" i="1" dirty="0" smtClean="0"/>
              <a:t>M</a:t>
            </a:r>
            <a:r>
              <a:rPr lang="en-US" i="1" dirty="0" smtClean="0"/>
              <a:t>oving</a:t>
            </a:r>
            <a:r>
              <a:rPr lang="en-US" dirty="0" smtClean="0"/>
              <a:t> people efficiently </a:t>
            </a:r>
            <a:endParaRPr lang="en-US" dirty="0"/>
          </a:p>
        </p:txBody>
      </p:sp>
      <p:pic>
        <p:nvPicPr>
          <p:cNvPr id="1026" name="Picture 2"/>
          <p:cNvPicPr>
            <a:picLocks noGrp="1" noChangeAspect="1" noChangeArrowheads="1"/>
          </p:cNvPicPr>
          <p:nvPr>
            <p:ph idx="4294967295"/>
          </p:nvPr>
        </p:nvPicPr>
        <p:blipFill>
          <a:blip r:embed="rId3" cstate="print"/>
          <a:srcRect/>
          <a:stretch>
            <a:fillRect/>
          </a:stretch>
        </p:blipFill>
        <p:spPr bwMode="auto">
          <a:xfrm>
            <a:off x="1110963" y="1097973"/>
            <a:ext cx="2944813" cy="4254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36574" y="1097973"/>
            <a:ext cx="3144838" cy="4254500"/>
          </a:xfrm>
          <a:prstGeom prst="rect">
            <a:avLst/>
          </a:prstGeom>
          <a:noFill/>
          <a:ln w="9525">
            <a:noFill/>
            <a:miter lim="800000"/>
            <a:headEnd/>
            <a:tailEnd/>
          </a:ln>
          <a:effectLst/>
        </p:spPr>
      </p:pic>
    </p:spTree>
    <p:extLst>
      <p:ext uri="{BB962C8B-B14F-4D97-AF65-F5344CB8AC3E}">
        <p14:creationId xmlns:p14="http://schemas.microsoft.com/office/powerpoint/2010/main" val="207579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35082" y="662781"/>
            <a:ext cx="4613564" cy="4671785"/>
          </a:xfrm>
        </p:spPr>
        <p:txBody>
          <a:bodyPr/>
          <a:lstStyle/>
          <a:p>
            <a:pPr>
              <a:lnSpc>
                <a:spcPct val="90000"/>
              </a:lnSpc>
            </a:pPr>
            <a:r>
              <a:rPr lang="en-US" dirty="0" smtClean="0">
                <a:latin typeface="Myriad Pro" panose="020B0503030403020204" pitchFamily="34" charset="0"/>
              </a:rPr>
              <a:t>3 </a:t>
            </a:r>
            <a:r>
              <a:rPr lang="en-US" dirty="0" smtClean="0">
                <a:solidFill>
                  <a:srgbClr val="63C4D6"/>
                </a:solidFill>
                <a:latin typeface="Myriad Pro" panose="020B0503030403020204" pitchFamily="34" charset="0"/>
                <a:cs typeface="Gotham XNarrow Medium"/>
              </a:rPr>
              <a:t>BRT Lite</a:t>
            </a:r>
            <a:r>
              <a:rPr lang="en-US" dirty="0" smtClean="0">
                <a:latin typeface="Myriad Pro" panose="020B0503030403020204" pitchFamily="34" charset="0"/>
              </a:rPr>
              <a:t> routes</a:t>
            </a:r>
          </a:p>
          <a:p>
            <a:pPr>
              <a:lnSpc>
                <a:spcPct val="90000"/>
              </a:lnSpc>
            </a:pPr>
            <a:r>
              <a:rPr lang="en-US" dirty="0" smtClean="0">
                <a:latin typeface="Myriad Pro" panose="020B0503030403020204" pitchFamily="34" charset="0"/>
              </a:rPr>
              <a:t>14 “</a:t>
            </a:r>
            <a:r>
              <a:rPr lang="en-US" dirty="0">
                <a:solidFill>
                  <a:srgbClr val="63C4D6"/>
                </a:solidFill>
                <a:latin typeface="Myriad Pro" panose="020B0503030403020204" pitchFamily="34" charset="0"/>
                <a:cs typeface="Gotham XNarrow Medium"/>
              </a:rPr>
              <a:t>Most Frequent</a:t>
            </a:r>
            <a:r>
              <a:rPr lang="en-US" dirty="0" smtClean="0">
                <a:latin typeface="Myriad Pro" panose="020B0503030403020204" pitchFamily="34" charset="0"/>
              </a:rPr>
              <a:t>” routes that operate every 30 minutes or better on weekdays</a:t>
            </a:r>
          </a:p>
          <a:p>
            <a:pPr>
              <a:lnSpc>
                <a:spcPct val="90000"/>
              </a:lnSpc>
            </a:pPr>
            <a:r>
              <a:rPr lang="en-US" dirty="0" smtClean="0">
                <a:latin typeface="Myriad Pro" panose="020B0503030403020204" pitchFamily="34" charset="0"/>
              </a:rPr>
              <a:t>14 “</a:t>
            </a:r>
            <a:r>
              <a:rPr lang="en-US" dirty="0">
                <a:solidFill>
                  <a:srgbClr val="63C4D6"/>
                </a:solidFill>
                <a:latin typeface="Myriad Pro" panose="020B0503030403020204" pitchFamily="34" charset="0"/>
                <a:cs typeface="Gotham XNarrow Medium"/>
              </a:rPr>
              <a:t>Frequent</a:t>
            </a:r>
            <a:r>
              <a:rPr lang="en-US" dirty="0" smtClean="0">
                <a:latin typeface="Myriad Pro" panose="020B0503030403020204" pitchFamily="34" charset="0"/>
              </a:rPr>
              <a:t>” routes that operate every 31 to 90 minutes</a:t>
            </a:r>
          </a:p>
          <a:p>
            <a:pPr>
              <a:lnSpc>
                <a:spcPct val="90000"/>
              </a:lnSpc>
            </a:pPr>
            <a:r>
              <a:rPr lang="en-US" dirty="0" smtClean="0">
                <a:latin typeface="Myriad Pro" panose="020B0503030403020204" pitchFamily="34" charset="0"/>
              </a:rPr>
              <a:t>22 “</a:t>
            </a:r>
            <a:r>
              <a:rPr lang="en-US" dirty="0">
                <a:solidFill>
                  <a:srgbClr val="63C4D6"/>
                </a:solidFill>
                <a:latin typeface="Myriad Pro" panose="020B0503030403020204" pitchFamily="34" charset="0"/>
                <a:cs typeface="Gotham XNarrow Medium"/>
              </a:rPr>
              <a:t>Limited</a:t>
            </a:r>
            <a:r>
              <a:rPr lang="en-US" dirty="0" smtClean="0">
                <a:latin typeface="Myriad Pro" panose="020B0503030403020204" pitchFamily="34" charset="0"/>
              </a:rPr>
              <a:t>” routes that mostly provide express service</a:t>
            </a:r>
          </a:p>
          <a:p>
            <a:pPr>
              <a:lnSpc>
                <a:spcPct val="90000"/>
              </a:lnSpc>
            </a:pPr>
            <a:r>
              <a:rPr lang="en-US" dirty="0" smtClean="0">
                <a:latin typeface="Myriad Pro" panose="020B0503030403020204" pitchFamily="34" charset="0"/>
              </a:rPr>
              <a:t>3 </a:t>
            </a:r>
            <a:r>
              <a:rPr lang="en-US" dirty="0">
                <a:solidFill>
                  <a:srgbClr val="63C4D6"/>
                </a:solidFill>
                <a:latin typeface="Myriad Pro" panose="020B0503030403020204" pitchFamily="34" charset="0"/>
                <a:cs typeface="Gotham XNarrow Medium"/>
              </a:rPr>
              <a:t>Music City Circuit</a:t>
            </a:r>
            <a:r>
              <a:rPr lang="en-US" dirty="0" smtClean="0">
                <a:latin typeface="Myriad Pro" panose="020B0503030403020204" pitchFamily="34" charset="0"/>
              </a:rPr>
              <a:t> routes that operate in and around downtown</a:t>
            </a:r>
          </a:p>
          <a:p>
            <a:pPr>
              <a:lnSpc>
                <a:spcPct val="90000"/>
              </a:lnSpc>
            </a:pPr>
            <a:r>
              <a:rPr lang="en-US" dirty="0" smtClean="0">
                <a:latin typeface="Myriad Pro" panose="020B0503030403020204" pitchFamily="34" charset="0"/>
              </a:rPr>
              <a:t>AccessRide</a:t>
            </a:r>
            <a:endParaRPr lang="en-US" dirty="0" smtClean="0">
              <a:latin typeface="Myriad Pro" panose="020B0503030403020204" pitchFamily="34" charset="0"/>
            </a:endParaRPr>
          </a:p>
          <a:p>
            <a:pPr lvl="1">
              <a:lnSpc>
                <a:spcPct val="90000"/>
              </a:lnSpc>
            </a:pPr>
            <a:r>
              <a:rPr lang="en-US" sz="2200" dirty="0" smtClean="0">
                <a:latin typeface="Myriad Pro" panose="020B0503030403020204" pitchFamily="34" charset="0"/>
              </a:rPr>
              <a:t>Available throughout county</a:t>
            </a:r>
          </a:p>
          <a:p>
            <a:pPr lvl="1">
              <a:lnSpc>
                <a:spcPct val="90000"/>
              </a:lnSpc>
            </a:pPr>
            <a:endParaRPr lang="en-US" sz="2200" dirty="0" smtClean="0"/>
          </a:p>
          <a:p>
            <a:pPr lvl="1">
              <a:lnSpc>
                <a:spcPct val="90000"/>
              </a:lnSpc>
            </a:pPr>
            <a:endParaRPr lang="en-US" sz="2200" dirty="0" smtClean="0"/>
          </a:p>
          <a:p>
            <a:pPr>
              <a:lnSpc>
                <a:spcPct val="90000"/>
              </a:lnSpc>
            </a:pPr>
            <a:endParaRPr lang="en-US" sz="2200" dirty="0"/>
          </a:p>
        </p:txBody>
      </p:sp>
      <p:sp>
        <p:nvSpPr>
          <p:cNvPr id="2" name="Title 1"/>
          <p:cNvSpPr>
            <a:spLocks noGrp="1"/>
          </p:cNvSpPr>
          <p:nvPr>
            <p:ph type="title" idx="4294967295"/>
          </p:nvPr>
        </p:nvSpPr>
        <p:spPr>
          <a:xfrm>
            <a:off x="-862445" y="1"/>
            <a:ext cx="7117772" cy="494842"/>
          </a:xfrm>
          <a:prstGeom prst="rect">
            <a:avLst/>
          </a:prstGeom>
        </p:spPr>
        <p:txBody>
          <a:bodyPr/>
          <a:lstStyle/>
          <a:p>
            <a:r>
              <a:rPr lang="en-US" b="1" dirty="0" smtClean="0"/>
              <a:t>Existing Service</a:t>
            </a:r>
            <a:endParaRPr lang="en-US" b="1" dirty="0"/>
          </a:p>
        </p:txBody>
      </p:sp>
      <p:sp>
        <p:nvSpPr>
          <p:cNvPr id="4" name="Slide Number Placeholder 3"/>
          <p:cNvSpPr>
            <a:spLocks noGrp="1"/>
          </p:cNvSpPr>
          <p:nvPr>
            <p:ph type="sldNum" sz="quarter" idx="4294967295"/>
          </p:nvPr>
        </p:nvSpPr>
        <p:spPr>
          <a:xfrm>
            <a:off x="7086600" y="6356350"/>
            <a:ext cx="2057400" cy="365125"/>
          </a:xfrm>
          <a:prstGeom prst="rect">
            <a:avLst/>
          </a:prstGeom>
        </p:spPr>
        <p:txBody>
          <a:bodyPr/>
          <a:lstStyle/>
          <a:p>
            <a:pPr algn="ctr"/>
            <a:fld id="{0F5FE3CF-9BBE-41B5-82E0-58340BBFCF3A}" type="slidenum">
              <a:rPr lang="en-US" smtClean="0"/>
              <a:pPr algn="ctr"/>
              <a:t>6</a:t>
            </a:fld>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608" t="26054" r="1307" b="894"/>
          <a:stretch/>
        </p:blipFill>
        <p:spPr bwMode="auto">
          <a:xfrm>
            <a:off x="4940288" y="494842"/>
            <a:ext cx="3939332" cy="4663440"/>
          </a:xfrm>
          <a:prstGeom prst="rect">
            <a:avLst/>
          </a:prstGeom>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20230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7154" y="124314"/>
            <a:ext cx="4416136" cy="522287"/>
          </a:xfrm>
          <a:prstGeom prst="rect">
            <a:avLst/>
          </a:prstGeom>
        </p:spPr>
        <p:txBody>
          <a:bodyPr>
            <a:noAutofit/>
          </a:bodyPr>
          <a:lstStyle/>
          <a:p>
            <a:r>
              <a:rPr lang="en-US" sz="3200" b="1" dirty="0" smtClean="0"/>
              <a:t>Total </a:t>
            </a:r>
            <a:r>
              <a:rPr lang="en-US" sz="3200" b="1" dirty="0" smtClean="0"/>
              <a:t>MTA Ridership</a:t>
            </a:r>
            <a:endParaRPr lang="en-US" sz="3200"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44" y="677774"/>
            <a:ext cx="8857556" cy="509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60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62646" y="-341233"/>
            <a:ext cx="7772400" cy="1470025"/>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MTA Operating Funds</a:t>
            </a:r>
            <a:endParaRPr kumimoji="0" lang="en-US" sz="3200" b="0" i="0" u="none" strike="noStrike" kern="1200" cap="none" spc="0" normalizeH="0" baseline="0" noProof="0" dirty="0" smtClean="0">
              <a:ln>
                <a:noFill/>
              </a:ln>
              <a:effectLst/>
              <a:uLnTx/>
              <a:uFillTx/>
              <a:latin typeface="+mj-lt"/>
              <a:ea typeface="+mj-ea"/>
              <a:cs typeface="+mj-cs"/>
            </a:endParaRPr>
          </a:p>
        </p:txBody>
      </p:sp>
      <p:sp>
        <p:nvSpPr>
          <p:cNvPr id="6" name="Content Placeholder 2"/>
          <p:cNvSpPr txBox="1">
            <a:spLocks/>
          </p:cNvSpPr>
          <p:nvPr/>
        </p:nvSpPr>
        <p:spPr>
          <a:xfrm>
            <a:off x="4191000" y="1371600"/>
            <a:ext cx="4800601" cy="38100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yriad Pro" panose="020B0503030403020204" pitchFamily="34" charset="0"/>
              </a:rPr>
              <a:t>Funds come from a mix of sources:</a:t>
            </a:r>
            <a:br>
              <a:rPr kumimoji="0" lang="en-US" sz="3200" b="1" i="0" u="none" strike="noStrike" kern="1200" cap="none" spc="0" normalizeH="0" baseline="0" noProof="0" dirty="0" smtClean="0">
                <a:ln>
                  <a:noFill/>
                </a:ln>
                <a:effectLst/>
                <a:uLnTx/>
                <a:uFillTx/>
                <a:latin typeface="Myriad Pro" panose="020B0503030403020204" pitchFamily="34" charset="0"/>
              </a:rPr>
            </a:br>
            <a:endParaRPr kumimoji="0" lang="en-US" sz="1100" b="1" i="0" u="none" strike="noStrike" kern="1200" cap="none" spc="0" normalizeH="0" baseline="0" noProof="0" dirty="0" smtClean="0">
              <a:ln>
                <a:noFill/>
              </a:ln>
              <a:effectLst/>
              <a:uLnTx/>
              <a:uFillTx/>
              <a:latin typeface="Myriad Pro" panose="020B0503030403020204" pitchFamily="34" charset="0"/>
            </a:endParaRPr>
          </a:p>
          <a:p>
            <a:pPr marL="914400" marR="0" lvl="2"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effectLst/>
                <a:uLnTx/>
                <a:uFillTx/>
                <a:latin typeface="Myriad Pro" panose="020B0503030403020204" pitchFamily="34" charset="0"/>
              </a:rPr>
              <a:t>MTA Self-Generated - $16 M</a:t>
            </a:r>
          </a:p>
          <a:p>
            <a:pPr marL="914400" marR="0" lvl="2"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effectLst/>
                <a:uLnTx/>
                <a:uFillTx/>
                <a:latin typeface="Myriad Pro" panose="020B0503030403020204" pitchFamily="34" charset="0"/>
              </a:rPr>
              <a:t>Local (Metro) - $36.4</a:t>
            </a:r>
            <a:r>
              <a:rPr kumimoji="0" lang="en-US" sz="2200" b="1" i="0" u="none" strike="noStrike" kern="1200" cap="none" spc="0" normalizeH="0" noProof="0" dirty="0" smtClean="0">
                <a:ln>
                  <a:noFill/>
                </a:ln>
                <a:effectLst/>
                <a:uLnTx/>
                <a:uFillTx/>
                <a:latin typeface="Myriad Pro" panose="020B0503030403020204" pitchFamily="34" charset="0"/>
              </a:rPr>
              <a:t> M</a:t>
            </a:r>
            <a:endParaRPr kumimoji="0" lang="en-US" sz="2200" b="1" i="0" u="none" strike="noStrike" kern="1200" cap="none" spc="0" normalizeH="0" baseline="0" noProof="0" dirty="0" smtClean="0">
              <a:ln>
                <a:noFill/>
              </a:ln>
              <a:effectLst/>
              <a:uLnTx/>
              <a:uFillTx/>
              <a:latin typeface="Myriad Pro" panose="020B0503030403020204" pitchFamily="34" charset="0"/>
            </a:endParaRPr>
          </a:p>
          <a:p>
            <a:pPr marL="914400" marR="0" lvl="2"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effectLst/>
                <a:uLnTx/>
                <a:uFillTx/>
                <a:latin typeface="Myriad Pro" panose="020B0503030403020204" pitchFamily="34" charset="0"/>
              </a:rPr>
              <a:t>State - $4.6 M</a:t>
            </a:r>
          </a:p>
          <a:p>
            <a:pPr marL="914400" marR="0" lvl="2"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effectLst/>
                <a:uLnTx/>
                <a:uFillTx/>
                <a:latin typeface="Myriad Pro" panose="020B0503030403020204" pitchFamily="34" charset="0"/>
              </a:rPr>
              <a:t>Federal - $13.4 M</a:t>
            </a:r>
            <a:endParaRPr kumimoji="0" lang="en-US" sz="2200" b="1" i="0" u="none" strike="noStrike" kern="1200" cap="none" spc="0" normalizeH="0" baseline="0" noProof="0" dirty="0">
              <a:ln>
                <a:noFill/>
              </a:ln>
              <a:effectLst/>
              <a:uLnTx/>
              <a:uFillTx/>
              <a:latin typeface="Myriad Pro" panose="020B0503030403020204" pitchFamily="34" charset="0"/>
            </a:endParaRPr>
          </a:p>
        </p:txBody>
      </p:sp>
      <p:sp>
        <p:nvSpPr>
          <p:cNvPr id="9" name="Rectangle 8"/>
          <p:cNvSpPr>
            <a:spLocks noChangeArrowheads="1"/>
          </p:cNvSpPr>
          <p:nvPr/>
        </p:nvSpPr>
        <p:spPr bwMode="auto">
          <a:xfrm>
            <a:off x="6201801" y="4419048"/>
            <a:ext cx="2808916" cy="686168"/>
          </a:xfrm>
          <a:prstGeom prst="rect">
            <a:avLst/>
          </a:prstGeom>
          <a:noFill/>
          <a:ln w="9525" algn="ctr">
            <a:noFill/>
            <a:miter lim="800000"/>
            <a:headEnd/>
            <a:tailEnd/>
          </a:ln>
        </p:spPr>
        <p:txBody>
          <a:bodyPr wrap="square" lIns="130888" tIns="65446" rIns="130888" bIns="65446" anchor="b">
            <a:spAutoFit/>
          </a:bodyPr>
          <a:lstStyle/>
          <a:p>
            <a:pPr defTabSz="1300773"/>
            <a:r>
              <a:rPr lang="en-US" sz="1800" b="0" i="0" dirty="0" smtClean="0">
                <a:latin typeface="Myriad Pro" panose="020B0503030403020204" pitchFamily="34" charset="0"/>
              </a:rPr>
              <a:t>Fiscal Year 2015</a:t>
            </a:r>
            <a:endParaRPr lang="en-US" sz="1800" b="0" i="0" dirty="0">
              <a:latin typeface="Myriad Pro" panose="020B0503030403020204" pitchFamily="34" charset="0"/>
            </a:endParaRPr>
          </a:p>
          <a:p>
            <a:pPr defTabSz="1300773"/>
            <a:r>
              <a:rPr lang="en-US" sz="1800" b="0" i="0" dirty="0" smtClean="0">
                <a:latin typeface="Myriad Pro" panose="020B0503030403020204" pitchFamily="34" charset="0"/>
              </a:rPr>
              <a:t>Total Budget: $70.4 million</a:t>
            </a:r>
            <a:endParaRPr lang="en-US" sz="1800" b="0" i="0" dirty="0">
              <a:latin typeface="Myriad Pro" panose="020B0503030403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138297655"/>
              </p:ext>
            </p:extLst>
          </p:nvPr>
        </p:nvGraphicFramePr>
        <p:xfrm>
          <a:off x="84520" y="517528"/>
          <a:ext cx="4783962" cy="4968872"/>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190500" y="411450"/>
            <a:ext cx="1447800" cy="381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endParaRPr lang="en-US" sz="1050" dirty="0"/>
          </a:p>
        </p:txBody>
      </p:sp>
      <p:cxnSp>
        <p:nvCxnSpPr>
          <p:cNvPr id="14" name="Straight Connector 13"/>
          <p:cNvCxnSpPr/>
          <p:nvPr/>
        </p:nvCxnSpPr>
        <p:spPr>
          <a:xfrm>
            <a:off x="949036" y="762000"/>
            <a:ext cx="304800" cy="45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4409" y="408355"/>
            <a:ext cx="990600" cy="381000"/>
          </a:xfrm>
          <a:prstGeom prst="rect">
            <a:avLst/>
          </a:prstGeom>
          <a:noFill/>
        </p:spPr>
        <p:txBody>
          <a:bodyPr wrap="square" rtlCol="0">
            <a:spAutoFit/>
          </a:bodyPr>
          <a:lstStyle/>
          <a:p>
            <a:r>
              <a:rPr lang="en-US" b="1" dirty="0" smtClean="0">
                <a:solidFill>
                  <a:schemeClr val="tx2"/>
                </a:solidFill>
              </a:rPr>
              <a:t>$13.4 M</a:t>
            </a:r>
            <a:endParaRPr lang="en-US" b="1" dirty="0">
              <a:solidFill>
                <a:schemeClr val="tx2"/>
              </a:solidFill>
            </a:endParaRPr>
          </a:p>
        </p:txBody>
      </p:sp>
      <p:sp>
        <p:nvSpPr>
          <p:cNvPr id="16" name="Rounded Rectangle 15"/>
          <p:cNvSpPr/>
          <p:nvPr/>
        </p:nvSpPr>
        <p:spPr>
          <a:xfrm>
            <a:off x="4225636" y="775855"/>
            <a:ext cx="1447800" cy="381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endParaRPr lang="en-US" sz="1050" dirty="0"/>
          </a:p>
        </p:txBody>
      </p:sp>
      <p:cxnSp>
        <p:nvCxnSpPr>
          <p:cNvPr id="17" name="Straight Connector 16"/>
          <p:cNvCxnSpPr>
            <a:stCxn id="16" idx="1"/>
          </p:cNvCxnSpPr>
          <p:nvPr/>
        </p:nvCxnSpPr>
        <p:spPr>
          <a:xfrm flipH="1">
            <a:off x="4066309" y="966355"/>
            <a:ext cx="159327" cy="4437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43846" y="775501"/>
            <a:ext cx="990600" cy="381000"/>
          </a:xfrm>
          <a:prstGeom prst="rect">
            <a:avLst/>
          </a:prstGeom>
          <a:noFill/>
        </p:spPr>
        <p:txBody>
          <a:bodyPr wrap="square" rtlCol="0">
            <a:spAutoFit/>
          </a:bodyPr>
          <a:lstStyle/>
          <a:p>
            <a:r>
              <a:rPr lang="en-US" b="1" dirty="0" smtClean="0">
                <a:solidFill>
                  <a:schemeClr val="tx2"/>
                </a:solidFill>
              </a:rPr>
              <a:t>  $16 M</a:t>
            </a:r>
            <a:endParaRPr lang="en-US" b="1" dirty="0">
              <a:solidFill>
                <a:schemeClr val="tx2"/>
              </a:solidFill>
            </a:endParaRPr>
          </a:p>
        </p:txBody>
      </p:sp>
      <p:sp>
        <p:nvSpPr>
          <p:cNvPr id="20" name="Rounded Rectangle 19"/>
          <p:cNvSpPr/>
          <p:nvPr/>
        </p:nvSpPr>
        <p:spPr>
          <a:xfrm>
            <a:off x="4170218" y="4762132"/>
            <a:ext cx="1447800" cy="381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endParaRPr lang="en-US" sz="1050" dirty="0"/>
          </a:p>
        </p:txBody>
      </p:sp>
      <p:cxnSp>
        <p:nvCxnSpPr>
          <p:cNvPr id="21" name="Straight Connector 20"/>
          <p:cNvCxnSpPr/>
          <p:nvPr/>
        </p:nvCxnSpPr>
        <p:spPr>
          <a:xfrm>
            <a:off x="4379702" y="4267200"/>
            <a:ext cx="228600" cy="533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98818" y="4789841"/>
            <a:ext cx="990600" cy="381000"/>
          </a:xfrm>
          <a:prstGeom prst="rect">
            <a:avLst/>
          </a:prstGeom>
          <a:noFill/>
        </p:spPr>
        <p:txBody>
          <a:bodyPr wrap="square" rtlCol="0">
            <a:spAutoFit/>
          </a:bodyPr>
          <a:lstStyle/>
          <a:p>
            <a:r>
              <a:rPr lang="en-US" b="1" dirty="0" smtClean="0">
                <a:solidFill>
                  <a:schemeClr val="tx2"/>
                </a:solidFill>
              </a:rPr>
              <a:t>$36.4 M</a:t>
            </a:r>
            <a:endParaRPr lang="en-US" b="1" dirty="0">
              <a:solidFill>
                <a:schemeClr val="tx2"/>
              </a:solidFill>
            </a:endParaRPr>
          </a:p>
        </p:txBody>
      </p:sp>
      <p:sp>
        <p:nvSpPr>
          <p:cNvPr id="24" name="Rounded Rectangle 23"/>
          <p:cNvSpPr/>
          <p:nvPr/>
        </p:nvSpPr>
        <p:spPr>
          <a:xfrm>
            <a:off x="19051" y="5032664"/>
            <a:ext cx="1447800" cy="381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endParaRPr lang="en-US" sz="1050" dirty="0"/>
          </a:p>
        </p:txBody>
      </p:sp>
      <p:cxnSp>
        <p:nvCxnSpPr>
          <p:cNvPr id="25" name="Straight Connector 24"/>
          <p:cNvCxnSpPr/>
          <p:nvPr/>
        </p:nvCxnSpPr>
        <p:spPr>
          <a:xfrm>
            <a:off x="190500" y="2441864"/>
            <a:ext cx="0" cy="25908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7651" y="5040500"/>
            <a:ext cx="990600" cy="369332"/>
          </a:xfrm>
          <a:prstGeom prst="rect">
            <a:avLst/>
          </a:prstGeom>
          <a:noFill/>
        </p:spPr>
        <p:txBody>
          <a:bodyPr wrap="square" rtlCol="0">
            <a:spAutoFit/>
          </a:bodyPr>
          <a:lstStyle/>
          <a:p>
            <a:r>
              <a:rPr lang="en-US" b="1" dirty="0" smtClean="0">
                <a:solidFill>
                  <a:schemeClr val="tx2"/>
                </a:solidFill>
              </a:rPr>
              <a:t>$4.6 M</a:t>
            </a:r>
            <a:endParaRPr lang="en-US" b="1" dirty="0">
              <a:solidFill>
                <a:schemeClr val="tx2"/>
              </a:solidFill>
            </a:endParaRPr>
          </a:p>
        </p:txBody>
      </p:sp>
      <p:cxnSp>
        <p:nvCxnSpPr>
          <p:cNvPr id="29" name="Straight Connector 28"/>
          <p:cNvCxnSpPr/>
          <p:nvPr/>
        </p:nvCxnSpPr>
        <p:spPr>
          <a:xfrm>
            <a:off x="142009" y="2441864"/>
            <a:ext cx="2528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10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257800" y="901341"/>
            <a:ext cx="3971030" cy="3488114"/>
          </a:xfrm>
        </p:spPr>
        <p:txBody>
          <a:bodyPr/>
          <a:lstStyle/>
          <a:p>
            <a:r>
              <a:rPr lang="en-US" b="1" u="sng" dirty="0" smtClean="0"/>
              <a:t>Sprawl:</a:t>
            </a:r>
            <a:r>
              <a:rPr lang="en-US" dirty="0" smtClean="0"/>
              <a:t> Nashville is one of the most sprawling metro areas in the </a:t>
            </a:r>
            <a:r>
              <a:rPr lang="en-US" dirty="0" smtClean="0"/>
              <a:t>country</a:t>
            </a:r>
            <a:endParaRPr lang="en-US" dirty="0" smtClean="0"/>
          </a:p>
          <a:p>
            <a:r>
              <a:rPr lang="en-US" dirty="0" smtClean="0"/>
              <a:t>Population densities in many areas are not sufficiently high enough for high levels of transit </a:t>
            </a:r>
            <a:r>
              <a:rPr lang="en-US" dirty="0" smtClean="0"/>
              <a:t>service</a:t>
            </a:r>
            <a:endParaRPr lang="en-US" dirty="0" smtClean="0"/>
          </a:p>
          <a:p>
            <a:r>
              <a:rPr lang="en-US" dirty="0" smtClean="0"/>
              <a:t>Wide arterial roads are difficult for passengers to </a:t>
            </a:r>
            <a:r>
              <a:rPr lang="en-US" dirty="0" smtClean="0"/>
              <a:t>cross</a:t>
            </a:r>
            <a:endParaRPr lang="en-US" dirty="0"/>
          </a:p>
        </p:txBody>
      </p:sp>
      <p:sp>
        <p:nvSpPr>
          <p:cNvPr id="2" name="Title 1"/>
          <p:cNvSpPr>
            <a:spLocks noGrp="1"/>
          </p:cNvSpPr>
          <p:nvPr>
            <p:ph type="title" idx="4294967295"/>
          </p:nvPr>
        </p:nvSpPr>
        <p:spPr>
          <a:xfrm>
            <a:off x="0" y="0"/>
            <a:ext cx="9144000" cy="994172"/>
          </a:xfrm>
          <a:prstGeom prst="rect">
            <a:avLst/>
          </a:prstGeom>
        </p:spPr>
        <p:txBody>
          <a:bodyPr/>
          <a:lstStyle/>
          <a:p>
            <a:r>
              <a:rPr lang="en-US" b="1" dirty="0" smtClean="0"/>
              <a:t>What are the challenges?</a:t>
            </a:r>
            <a:endParaRPr lang="en-US" b="1" dirty="0"/>
          </a:p>
        </p:txBody>
      </p:sp>
      <p:pic>
        <p:nvPicPr>
          <p:cNvPr id="4" name="Picture 3"/>
          <p:cNvPicPr>
            <a:picLocks noChangeAspect="1"/>
          </p:cNvPicPr>
          <p:nvPr/>
        </p:nvPicPr>
        <p:blipFill>
          <a:blip r:embed="rId3"/>
          <a:stretch>
            <a:fillRect/>
          </a:stretch>
        </p:blipFill>
        <p:spPr>
          <a:xfrm>
            <a:off x="0" y="994172"/>
            <a:ext cx="5276976" cy="3971901"/>
          </a:xfrm>
          <a:prstGeom prst="rect">
            <a:avLst/>
          </a:prstGeom>
        </p:spPr>
      </p:pic>
    </p:spTree>
    <p:extLst>
      <p:ext uri="{BB962C8B-B14F-4D97-AF65-F5344CB8AC3E}">
        <p14:creationId xmlns:p14="http://schemas.microsoft.com/office/powerpoint/2010/main" val="63099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nMotion 2015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otion 2015 PowerPoint Template" id="{82E0177D-1FF1-4DC5-B409-E71D8E0ED408}" vid="{1127FF3D-A794-4C6B-BE04-2FCFFE963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nMotion 2015 PowerPoint Template</Template>
  <TotalTime>12019</TotalTime>
  <Words>886</Words>
  <Application>Microsoft Office PowerPoint</Application>
  <PresentationFormat>On-screen Show (4:3)</PresentationFormat>
  <Paragraphs>214</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Gotham XNarrow Medium</vt:lpstr>
      <vt:lpstr>Myriad Pro</vt:lpstr>
      <vt:lpstr>nMotion 2015 PowerPoint Template</vt:lpstr>
      <vt:lpstr>PowerPoint Presentation</vt:lpstr>
      <vt:lpstr>MTA/RTA Strategic Planning Process</vt:lpstr>
      <vt:lpstr>Why undertake the effort?</vt:lpstr>
      <vt:lpstr>Why Mass Transit?</vt:lpstr>
      <vt:lpstr>Why Mass Transit? Moving people efficiently </vt:lpstr>
      <vt:lpstr>Existing Service</vt:lpstr>
      <vt:lpstr>Total MTA Ridership</vt:lpstr>
      <vt:lpstr>PowerPoint Presentation</vt:lpstr>
      <vt:lpstr>What are the challenges?</vt:lpstr>
      <vt:lpstr>What are Nashville’s transit strengths?</vt:lpstr>
      <vt:lpstr>What are Nashville’s transit weaknesses?</vt:lpstr>
      <vt:lpstr>How does Nashville compare?</vt:lpstr>
      <vt:lpstr>What are some potential improvements?</vt:lpstr>
      <vt:lpstr>PowerPoint Presentation</vt:lpstr>
      <vt:lpstr>Share your experiences </vt:lpstr>
      <vt:lpstr>Share your values </vt:lpstr>
      <vt:lpstr>Share your values </vt:lpstr>
      <vt:lpstr>Share your values </vt:lpstr>
      <vt:lpstr>Share your values </vt:lpstr>
      <vt:lpstr>Share your values </vt:lpstr>
      <vt:lpstr>Thank You </vt:lpstr>
      <vt:lpstr>Questions? </vt:lpstr>
    </vt:vector>
  </TitlesOfParts>
  <Company>MP&amp;F PR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nMotion2015</dc:title>
  <dc:creator>Will Krugman</dc:creator>
  <cp:lastModifiedBy>Lindsey Ganson</cp:lastModifiedBy>
  <cp:revision>84</cp:revision>
  <cp:lastPrinted>2015-05-28T18:16:28Z</cp:lastPrinted>
  <dcterms:created xsi:type="dcterms:W3CDTF">2015-04-14T16:30:57Z</dcterms:created>
  <dcterms:modified xsi:type="dcterms:W3CDTF">2015-06-04T21:49:25Z</dcterms:modified>
</cp:coreProperties>
</file>